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72" r:id="rId2"/>
    <p:sldId id="273" r:id="rId3"/>
    <p:sldId id="274" r:id="rId4"/>
    <p:sldId id="275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86" r:id="rId14"/>
    <p:sldId id="285" r:id="rId15"/>
    <p:sldId id="287" r:id="rId16"/>
    <p:sldId id="288" r:id="rId17"/>
    <p:sldId id="289" r:id="rId18"/>
    <p:sldId id="290" r:id="rId19"/>
    <p:sldId id="291" r:id="rId20"/>
    <p:sldId id="295" r:id="rId21"/>
    <p:sldId id="292" r:id="rId22"/>
    <p:sldId id="293" r:id="rId23"/>
    <p:sldId id="294" r:id="rId24"/>
    <p:sldId id="297" r:id="rId25"/>
    <p:sldId id="296" r:id="rId26"/>
    <p:sldId id="298" r:id="rId27"/>
    <p:sldId id="299" r:id="rId28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8161"/>
    <a:srgbClr val="F9CB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4B7757-1320-4627-B364-16E63549D012}" v="19" dt="2024-11-24T14:32:39.3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4839" autoAdjust="0"/>
  </p:normalViewPr>
  <p:slideViewPr>
    <p:cSldViewPr snapToGrid="0">
      <p:cViewPr varScale="1">
        <p:scale>
          <a:sx n="45" d="100"/>
          <a:sy n="45" d="100"/>
        </p:scale>
        <p:origin x="142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d Zsuzsanna" userId="bfb9376d-e4a4-47fb-afe6-c97cda4f3760" providerId="ADAL" clId="{364B7757-1320-4627-B364-16E63549D012}"/>
    <pc:docChg chg="modSld">
      <pc:chgData name="Vid Zsuzsanna" userId="bfb9376d-e4a4-47fb-afe6-c97cda4f3760" providerId="ADAL" clId="{364B7757-1320-4627-B364-16E63549D012}" dt="2024-11-24T14:32:39.376" v="44"/>
      <pc:docMkLst>
        <pc:docMk/>
      </pc:docMkLst>
      <pc:sldChg chg="modNotesTx">
        <pc:chgData name="Vid Zsuzsanna" userId="bfb9376d-e4a4-47fb-afe6-c97cda4f3760" providerId="ADAL" clId="{364B7757-1320-4627-B364-16E63549D012}" dt="2024-11-24T14:28:58.247" v="0" actId="6549"/>
        <pc:sldMkLst>
          <pc:docMk/>
          <pc:sldMk cId="242609091" sldId="272"/>
        </pc:sldMkLst>
      </pc:sldChg>
      <pc:sldChg chg="modNotesTx">
        <pc:chgData name="Vid Zsuzsanna" userId="bfb9376d-e4a4-47fb-afe6-c97cda4f3760" providerId="ADAL" clId="{364B7757-1320-4627-B364-16E63549D012}" dt="2024-11-24T14:29:02.764" v="1" actId="6549"/>
        <pc:sldMkLst>
          <pc:docMk/>
          <pc:sldMk cId="1685289554" sldId="273"/>
        </pc:sldMkLst>
      </pc:sldChg>
      <pc:sldChg chg="modAnim modNotesTx">
        <pc:chgData name="Vid Zsuzsanna" userId="bfb9376d-e4a4-47fb-afe6-c97cda4f3760" providerId="ADAL" clId="{364B7757-1320-4627-B364-16E63549D012}" dt="2024-11-24T14:31:18.542" v="26"/>
        <pc:sldMkLst>
          <pc:docMk/>
          <pc:sldMk cId="3856069144" sldId="275"/>
        </pc:sldMkLst>
      </pc:sldChg>
      <pc:sldChg chg="modAnim modNotesTx">
        <pc:chgData name="Vid Zsuzsanna" userId="bfb9376d-e4a4-47fb-afe6-c97cda4f3760" providerId="ADAL" clId="{364B7757-1320-4627-B364-16E63549D012}" dt="2024-11-24T14:31:24.105" v="27"/>
        <pc:sldMkLst>
          <pc:docMk/>
          <pc:sldMk cId="2557452157" sldId="277"/>
        </pc:sldMkLst>
      </pc:sldChg>
      <pc:sldChg chg="modAnim modNotesTx">
        <pc:chgData name="Vid Zsuzsanna" userId="bfb9376d-e4a4-47fb-afe6-c97cda4f3760" providerId="ADAL" clId="{364B7757-1320-4627-B364-16E63549D012}" dt="2024-11-24T14:31:28.215" v="28"/>
        <pc:sldMkLst>
          <pc:docMk/>
          <pc:sldMk cId="1635371358" sldId="278"/>
        </pc:sldMkLst>
      </pc:sldChg>
      <pc:sldChg chg="modNotesTx">
        <pc:chgData name="Vid Zsuzsanna" userId="bfb9376d-e4a4-47fb-afe6-c97cda4f3760" providerId="ADAL" clId="{364B7757-1320-4627-B364-16E63549D012}" dt="2024-11-24T14:29:30.575" v="5" actId="6549"/>
        <pc:sldMkLst>
          <pc:docMk/>
          <pc:sldMk cId="52118847" sldId="279"/>
        </pc:sldMkLst>
      </pc:sldChg>
      <pc:sldChg chg="modAnim modNotesTx">
        <pc:chgData name="Vid Zsuzsanna" userId="bfb9376d-e4a4-47fb-afe6-c97cda4f3760" providerId="ADAL" clId="{364B7757-1320-4627-B364-16E63549D012}" dt="2024-11-24T14:31:34.848" v="29"/>
        <pc:sldMkLst>
          <pc:docMk/>
          <pc:sldMk cId="844778838" sldId="280"/>
        </pc:sldMkLst>
      </pc:sldChg>
      <pc:sldChg chg="modAnim modNotesTx">
        <pc:chgData name="Vid Zsuzsanna" userId="bfb9376d-e4a4-47fb-afe6-c97cda4f3760" providerId="ADAL" clId="{364B7757-1320-4627-B364-16E63549D012}" dt="2024-11-24T14:31:38.678" v="30"/>
        <pc:sldMkLst>
          <pc:docMk/>
          <pc:sldMk cId="1121046946" sldId="281"/>
        </pc:sldMkLst>
      </pc:sldChg>
      <pc:sldChg chg="modAnim modNotesTx">
        <pc:chgData name="Vid Zsuzsanna" userId="bfb9376d-e4a4-47fb-afe6-c97cda4f3760" providerId="ADAL" clId="{364B7757-1320-4627-B364-16E63549D012}" dt="2024-11-24T14:31:43.950" v="31"/>
        <pc:sldMkLst>
          <pc:docMk/>
          <pc:sldMk cId="2151437728" sldId="283"/>
        </pc:sldMkLst>
      </pc:sldChg>
      <pc:sldChg chg="modAnim modNotesTx">
        <pc:chgData name="Vid Zsuzsanna" userId="bfb9376d-e4a4-47fb-afe6-c97cda4f3760" providerId="ADAL" clId="{364B7757-1320-4627-B364-16E63549D012}" dt="2024-11-24T14:31:47.858" v="32"/>
        <pc:sldMkLst>
          <pc:docMk/>
          <pc:sldMk cId="3316213996" sldId="284"/>
        </pc:sldMkLst>
      </pc:sldChg>
      <pc:sldChg chg="modNotesTx">
        <pc:chgData name="Vid Zsuzsanna" userId="bfb9376d-e4a4-47fb-afe6-c97cda4f3760" providerId="ADAL" clId="{364B7757-1320-4627-B364-16E63549D012}" dt="2024-11-24T14:30:01.885" v="12" actId="6549"/>
        <pc:sldMkLst>
          <pc:docMk/>
          <pc:sldMk cId="489841977" sldId="285"/>
        </pc:sldMkLst>
      </pc:sldChg>
      <pc:sldChg chg="modAnim modNotesTx">
        <pc:chgData name="Vid Zsuzsanna" userId="bfb9376d-e4a4-47fb-afe6-c97cda4f3760" providerId="ADAL" clId="{364B7757-1320-4627-B364-16E63549D012}" dt="2024-11-24T14:31:52.257" v="33"/>
        <pc:sldMkLst>
          <pc:docMk/>
          <pc:sldMk cId="2398715135" sldId="286"/>
        </pc:sldMkLst>
      </pc:sldChg>
      <pc:sldChg chg="modAnim modNotesTx">
        <pc:chgData name="Vid Zsuzsanna" userId="bfb9376d-e4a4-47fb-afe6-c97cda4f3760" providerId="ADAL" clId="{364B7757-1320-4627-B364-16E63549D012}" dt="2024-11-24T14:31:57.719" v="34"/>
        <pc:sldMkLst>
          <pc:docMk/>
          <pc:sldMk cId="273162410" sldId="287"/>
        </pc:sldMkLst>
      </pc:sldChg>
      <pc:sldChg chg="modAnim modNotesTx">
        <pc:chgData name="Vid Zsuzsanna" userId="bfb9376d-e4a4-47fb-afe6-c97cda4f3760" providerId="ADAL" clId="{364B7757-1320-4627-B364-16E63549D012}" dt="2024-11-24T14:32:01.443" v="35"/>
        <pc:sldMkLst>
          <pc:docMk/>
          <pc:sldMk cId="3075845180" sldId="288"/>
        </pc:sldMkLst>
      </pc:sldChg>
      <pc:sldChg chg="modAnim modNotesTx">
        <pc:chgData name="Vid Zsuzsanna" userId="bfb9376d-e4a4-47fb-afe6-c97cda4f3760" providerId="ADAL" clId="{364B7757-1320-4627-B364-16E63549D012}" dt="2024-11-24T14:32:05.120" v="36"/>
        <pc:sldMkLst>
          <pc:docMk/>
          <pc:sldMk cId="2806815589" sldId="289"/>
        </pc:sldMkLst>
      </pc:sldChg>
      <pc:sldChg chg="modAnim modNotesTx">
        <pc:chgData name="Vid Zsuzsanna" userId="bfb9376d-e4a4-47fb-afe6-c97cda4f3760" providerId="ADAL" clId="{364B7757-1320-4627-B364-16E63549D012}" dt="2024-11-24T14:32:08.534" v="37"/>
        <pc:sldMkLst>
          <pc:docMk/>
          <pc:sldMk cId="4061940269" sldId="290"/>
        </pc:sldMkLst>
      </pc:sldChg>
      <pc:sldChg chg="modAnim modNotesTx">
        <pc:chgData name="Vid Zsuzsanna" userId="bfb9376d-e4a4-47fb-afe6-c97cda4f3760" providerId="ADAL" clId="{364B7757-1320-4627-B364-16E63549D012}" dt="2024-11-24T14:32:12.691" v="38"/>
        <pc:sldMkLst>
          <pc:docMk/>
          <pc:sldMk cId="1242211869" sldId="291"/>
        </pc:sldMkLst>
      </pc:sldChg>
      <pc:sldChg chg="modAnim modNotesTx">
        <pc:chgData name="Vid Zsuzsanna" userId="bfb9376d-e4a4-47fb-afe6-c97cda4f3760" providerId="ADAL" clId="{364B7757-1320-4627-B364-16E63549D012}" dt="2024-11-24T14:32:21.062" v="40"/>
        <pc:sldMkLst>
          <pc:docMk/>
          <pc:sldMk cId="2910298025" sldId="292"/>
        </pc:sldMkLst>
      </pc:sldChg>
      <pc:sldChg chg="modAnim modNotesTx">
        <pc:chgData name="Vid Zsuzsanna" userId="bfb9376d-e4a4-47fb-afe6-c97cda4f3760" providerId="ADAL" clId="{364B7757-1320-4627-B364-16E63549D012}" dt="2024-11-24T14:32:25.285" v="41"/>
        <pc:sldMkLst>
          <pc:docMk/>
          <pc:sldMk cId="2027762244" sldId="293"/>
        </pc:sldMkLst>
      </pc:sldChg>
      <pc:sldChg chg="modAnim modNotesTx">
        <pc:chgData name="Vid Zsuzsanna" userId="bfb9376d-e4a4-47fb-afe6-c97cda4f3760" providerId="ADAL" clId="{364B7757-1320-4627-B364-16E63549D012}" dt="2024-11-24T14:32:29.401" v="42"/>
        <pc:sldMkLst>
          <pc:docMk/>
          <pc:sldMk cId="791339655" sldId="294"/>
        </pc:sldMkLst>
      </pc:sldChg>
      <pc:sldChg chg="modAnim modNotesTx">
        <pc:chgData name="Vid Zsuzsanna" userId="bfb9376d-e4a4-47fb-afe6-c97cda4f3760" providerId="ADAL" clId="{364B7757-1320-4627-B364-16E63549D012}" dt="2024-11-24T14:32:17.058" v="39"/>
        <pc:sldMkLst>
          <pc:docMk/>
          <pc:sldMk cId="3950113452" sldId="295"/>
        </pc:sldMkLst>
      </pc:sldChg>
      <pc:sldChg chg="modAnim modNotesTx">
        <pc:chgData name="Vid Zsuzsanna" userId="bfb9376d-e4a4-47fb-afe6-c97cda4f3760" providerId="ADAL" clId="{364B7757-1320-4627-B364-16E63549D012}" dt="2024-11-24T14:32:39.376" v="44"/>
        <pc:sldMkLst>
          <pc:docMk/>
          <pc:sldMk cId="3789078497" sldId="296"/>
        </pc:sldMkLst>
      </pc:sldChg>
      <pc:sldChg chg="modAnim modNotesTx">
        <pc:chgData name="Vid Zsuzsanna" userId="bfb9376d-e4a4-47fb-afe6-c97cda4f3760" providerId="ADAL" clId="{364B7757-1320-4627-B364-16E63549D012}" dt="2024-11-24T14:32:33.808" v="43"/>
        <pc:sldMkLst>
          <pc:docMk/>
          <pc:sldMk cId="920487561" sldId="297"/>
        </pc:sldMkLst>
      </pc:sldChg>
      <pc:sldChg chg="modNotesTx">
        <pc:chgData name="Vid Zsuzsanna" userId="bfb9376d-e4a4-47fb-afe6-c97cda4f3760" providerId="ADAL" clId="{364B7757-1320-4627-B364-16E63549D012}" dt="2024-11-24T14:31:00.528" v="24" actId="6549"/>
        <pc:sldMkLst>
          <pc:docMk/>
          <pc:sldMk cId="364790906" sldId="298"/>
        </pc:sldMkLst>
      </pc:sldChg>
      <pc:sldChg chg="modNotesTx">
        <pc:chgData name="Vid Zsuzsanna" userId="bfb9376d-e4a4-47fb-afe6-c97cda4f3760" providerId="ADAL" clId="{364B7757-1320-4627-B364-16E63549D012}" dt="2024-11-24T14:31:04.401" v="25" actId="6549"/>
        <pc:sldMkLst>
          <pc:docMk/>
          <pc:sldMk cId="2743098567" sldId="29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5EFBD8-C858-4C89-B968-EF6D5BDC91D8}" type="datetimeFigureOut">
              <a:rPr lang="hu-HU" smtClean="0"/>
              <a:t>2024. 11. 24.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07454D-F6E1-4A86-9D7E-2813DDEB8B0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14468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8B384D-65A6-43B2-8C9A-C5A1794CE672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94289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7454D-F6E1-4A86-9D7E-2813DDEB8B04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469655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7454D-F6E1-4A86-9D7E-2813DDEB8B04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234935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7454D-F6E1-4A86-9D7E-2813DDEB8B04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915415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7285B1-3E37-3E55-FDC9-4DA6DAC50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248CD80F-0381-2C56-0B9A-AC48B385E9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69F4BA69-FE9D-0F03-7989-CEA099D647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C8897349-663D-1B81-44DD-F48C3A14A2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7454D-F6E1-4A86-9D7E-2813DDEB8B04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533561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7454D-F6E1-4A86-9D7E-2813DDEB8B04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794494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7454D-F6E1-4A86-9D7E-2813DDEB8B04}" type="slidenum">
              <a:rPr lang="hu-HU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363088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7454D-F6E1-4A86-9D7E-2813DDEB8B04}" type="slidenum">
              <a:rPr lang="hu-HU" smtClean="0"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350624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7454D-F6E1-4A86-9D7E-2813DDEB8B04}" type="slidenum">
              <a:rPr lang="hu-HU" smtClean="0"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877849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7454D-F6E1-4A86-9D7E-2813DDEB8B04}" type="slidenum">
              <a:rPr lang="hu-HU" smtClean="0"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04191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7454D-F6E1-4A86-9D7E-2813DDEB8B04}" type="slidenum">
              <a:rPr lang="hu-HU" smtClean="0"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08258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8B384D-65A6-43B2-8C9A-C5A1794CE672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11848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7454D-F6E1-4A86-9D7E-2813DDEB8B04}" type="slidenum">
              <a:rPr lang="hu-HU" smtClean="0"/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697424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7454D-F6E1-4A86-9D7E-2813DDEB8B04}" type="slidenum">
              <a:rPr lang="hu-HU" smtClean="0"/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231490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DE53F1-02A2-ED19-9A46-79A33920C7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EC2291B3-2CBE-737F-8E23-B1A9C628CB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1BA4833F-EFF7-AE85-423D-96B0CA5191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7D71CCA7-C894-C857-8A98-7AB55F1AB2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7454D-F6E1-4A86-9D7E-2813DDEB8B04}" type="slidenum">
              <a:rPr lang="hu-HU" smtClean="0"/>
              <a:t>22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498482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71A536-DC18-5133-EB8D-6CF1E132B7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4CB7AFD8-BAF3-2D3C-FF73-A593EC1A37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3ED0368F-B63F-5020-139F-7ED1DA605B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5A420EA0-4160-EBFE-D006-2CE2219897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7454D-F6E1-4A86-9D7E-2813DDEB8B04}" type="slidenum">
              <a:rPr lang="hu-HU" smtClean="0"/>
              <a:t>23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932005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7454D-F6E1-4A86-9D7E-2813DDEB8B04}" type="slidenum">
              <a:rPr lang="hu-HU" smtClean="0"/>
              <a:t>24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695266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7454D-F6E1-4A86-9D7E-2813DDEB8B04}" type="slidenum">
              <a:rPr lang="hu-HU" smtClean="0"/>
              <a:t>25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476721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7454D-F6E1-4A86-9D7E-2813DDEB8B04}" type="slidenum">
              <a:rPr lang="hu-HU" smtClean="0"/>
              <a:t>26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708299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7454D-F6E1-4A86-9D7E-2813DDEB8B04}" type="slidenum">
              <a:rPr lang="hu-HU" smtClean="0"/>
              <a:t>27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4131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7454D-F6E1-4A86-9D7E-2813DDEB8B04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905415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7454D-F6E1-4A86-9D7E-2813DDEB8B04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114126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7454D-F6E1-4A86-9D7E-2813DDEB8B04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818176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CC2CB4-2771-1493-2961-969C050DC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023FDB70-A385-FC1C-6389-085AF46EDF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C84DE1C5-9301-4780-C312-2B354CC51E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E3B78110-BD73-34B2-FFC0-2E8E3D1DA0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7454D-F6E1-4A86-9D7E-2813DDEB8B04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42872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7454D-F6E1-4A86-9D7E-2813DDEB8B04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588038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7454D-F6E1-4A86-9D7E-2813DDEB8B04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079735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7454D-F6E1-4A86-9D7E-2813DDEB8B04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9350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562859"/>
            <a:ext cx="9144000" cy="742972"/>
          </a:xfrm>
        </p:spPr>
        <p:txBody>
          <a:bodyPr wrap="none" anchor="ctr">
            <a:normAutofit/>
          </a:bodyPr>
          <a:lstStyle>
            <a:lvl1pPr algn="r">
              <a:defRPr sz="4000" b="0" spc="0" baseline="0">
                <a:solidFill>
                  <a:schemeClr val="tx1"/>
                </a:soli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5404662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 baseline="0">
                <a:solidFill>
                  <a:srgbClr val="99DBC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99DBC1"/>
                </a:solidFill>
                <a:latin typeface="Lucida Sans" panose="020B0602030504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5" name="Kép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7776"/>
            <a:ext cx="12204000" cy="217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05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solidFill>
                  <a:srgbClr val="99DBC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0E868-D0FA-496C-9CED-E66AD23975DB}" type="datetime1">
              <a:rPr lang="hu-HU" smtClean="0"/>
              <a:t>2024. 11. 24.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Budapesti Pedagógiai Oktatási Központ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222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485900"/>
            <a:ext cx="10514012" cy="450532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B06D5-2956-4BD2-8B30-12EA15FE0B86}" type="datetime1">
              <a:rPr lang="hu-HU" smtClean="0"/>
              <a:t>2024. 11. 24.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Budapesti Pedagógiai Oktatási Központ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676275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5331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1219200"/>
            <a:ext cx="8752299" cy="269532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2BC97-6D18-4425-A46D-2E968BC82A2C}" type="datetime1">
              <a:rPr lang="hu-HU" smtClean="0"/>
              <a:t>2024. 11. 24.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Budapesti Pedagógiai Oktatási Központ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676275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4152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371600"/>
            <a:ext cx="10514012" cy="461962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37165-772F-46C8-B763-1D6B651E228F}" type="datetime1">
              <a:rPr lang="hu-HU" smtClean="0"/>
              <a:t>2024. 11. 24.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Budapesti Pedagógiai Oktatási Központ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676275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815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rgbClr val="99DBC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solidFill>
                  <a:srgbClr val="99DBC1"/>
                </a:solidFill>
              </a:defRPr>
            </a:lvl1pPr>
          </a:lstStyle>
          <a:p>
            <a:pPr marL="0" lvl="0" indent="0"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solidFill>
                  <a:srgbClr val="99DBC1"/>
                </a:solidFill>
              </a:defRPr>
            </a:lvl1pPr>
          </a:lstStyle>
          <a:p>
            <a:pPr marL="0" lvl="0" indent="0"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167F0-94CD-43BA-932E-01B542B3636C}" type="datetime1">
              <a:rPr lang="hu-HU" smtClean="0"/>
              <a:t>2024. 11. 24.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Budapesti Pedagógiai Oktatási Központ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676275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640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76275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600" baseline="0">
                <a:latin typeface="Lucida Sans" panose="020B0602030504020204" pitchFamily="34" charset="0"/>
              </a:defRPr>
            </a:lvl1pPr>
          </a:lstStyle>
          <a:p>
            <a:r>
              <a:rPr lang="en-US"/>
              <a:t>Budapesti Pedagógiai Oktatási Központ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>
                <a:solidFill>
                  <a:srgbClr val="99DBC1"/>
                </a:solidFill>
                <a:latin typeface="Lucida Sans" panose="020B0602030504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1600" spc="0" baseline="0">
                <a:latin typeface="Lucida Sans" panose="020B0602030504020204" pitchFamily="34" charset="0"/>
                <a:cs typeface="Arial" panose="020B0604020202020204" pitchFamily="34" charset="0"/>
              </a:defRPr>
            </a:lvl1pPr>
          </a:lstStyle>
          <a:p>
            <a:fld id="{3609F9E6-1ACC-4654-A3AE-7B1F55F8DE23}" type="datetime1">
              <a:rPr lang="hu-HU" smtClean="0"/>
              <a:pPr/>
              <a:t>2024. 11. 24.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8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7776"/>
            <a:ext cx="12204000" cy="217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98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D3D68-5DB1-4BB0-8805-72BC0C97CA15}" type="datetime1">
              <a:rPr lang="hu-HU" smtClean="0"/>
              <a:t>2024. 11. 24.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Budapesti Pedagógiai Oktatási Központ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676275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890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676275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361281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rgbClr val="99DBC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5541" y="2505074"/>
            <a:ext cx="5025216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60141" y="1376363"/>
            <a:ext cx="5295247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solidFill>
                  <a:srgbClr val="99DBC1"/>
                </a:solidFill>
              </a:defRPr>
            </a:lvl1pPr>
          </a:lstStyle>
          <a:p>
            <a:pPr marL="0" lvl="0" indent="0"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60141" y="2505075"/>
            <a:ext cx="529524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84CEA-A17B-45EB-8880-126FD44CDA72}" type="datetime1">
              <a:rPr lang="hu-HU" smtClean="0"/>
              <a:t>2024. 11. 24.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Budapesti Pedagógiai Oktatási Központ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534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4662B-D395-4275-822E-1F71B38FD10A}" type="datetime1">
              <a:rPr lang="hu-HU" smtClean="0"/>
              <a:t>2024. 11. 24.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Budapesti Pedagógiai Oktatási Központ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676275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264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C3B46-E68F-48BB-ABC7-3B8498E2069C}" type="datetime1">
              <a:rPr lang="hu-HU" smtClean="0"/>
              <a:t>2024. 11. 24.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Budapesti Pedagógiai Oktatási Központ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842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5541" y="2049462"/>
            <a:ext cx="3916484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99DBC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BF126-81D6-4B4E-BE03-B4802C2AF0A5}" type="datetime1">
              <a:rPr lang="hu-HU" smtClean="0"/>
              <a:t>2024. 11. 24.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Budapesti Pedagógiai Oktatási Központ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150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2057400"/>
            <a:ext cx="3933825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99DBC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1858E-BFC4-4A31-B3FD-3435C1B728CF}" type="datetime1">
              <a:rPr lang="hu-HU" smtClean="0"/>
              <a:t>2024. 11. 24.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Budapesti Pedagógiai Oktatási Központ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404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90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95400"/>
            <a:ext cx="10515600" cy="4881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rgbClr val="99DBC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F2EA8892-5CFA-4797-B3FD-770E3FA45D0B}" type="datetime1">
              <a:rPr lang="hu-HU" smtClean="0"/>
              <a:pPr/>
              <a:t>2024. 11. 24.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rgbClr val="99DBC1"/>
                </a:solidFill>
              </a:defRPr>
            </a:lvl1pPr>
          </a:lstStyle>
          <a:p>
            <a:r>
              <a:rPr lang="en-US" dirty="0" err="1"/>
              <a:t>Budapesti</a:t>
            </a:r>
            <a:r>
              <a:rPr lang="en-US" dirty="0"/>
              <a:t> </a:t>
            </a:r>
            <a:r>
              <a:rPr lang="en-US" dirty="0" err="1"/>
              <a:t>Pedagógiai</a:t>
            </a:r>
            <a:r>
              <a:rPr lang="en-US" dirty="0"/>
              <a:t> </a:t>
            </a:r>
            <a:r>
              <a:rPr lang="en-US" dirty="0" err="1"/>
              <a:t>Oktatási</a:t>
            </a:r>
            <a:r>
              <a:rPr lang="en-US" dirty="0"/>
              <a:t> </a:t>
            </a:r>
            <a:r>
              <a:rPr lang="en-US" dirty="0" err="1"/>
              <a:t>Központ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rgbClr val="99DBC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3446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2209800" y="3926541"/>
            <a:ext cx="9372600" cy="1361360"/>
          </a:xfrm>
        </p:spPr>
        <p:txBody>
          <a:bodyPr>
            <a:normAutofit/>
          </a:bodyPr>
          <a:lstStyle/>
          <a:p>
            <a:r>
              <a:rPr lang="hu-HU" dirty="0"/>
              <a:t>Őszi Pedagógiai Módszertani Napok</a:t>
            </a:r>
          </a:p>
        </p:txBody>
      </p:sp>
      <p:sp>
        <p:nvSpPr>
          <p:cNvPr id="4" name="Alcím 3"/>
          <p:cNvSpPr>
            <a:spLocks noGrp="1"/>
          </p:cNvSpPr>
          <p:nvPr>
            <p:ph type="subTitle" idx="1"/>
          </p:nvPr>
        </p:nvSpPr>
        <p:spPr>
          <a:xfrm>
            <a:off x="2209800" y="5404662"/>
            <a:ext cx="9372600" cy="754025"/>
          </a:xfrm>
        </p:spPr>
        <p:txBody>
          <a:bodyPr>
            <a:normAutofit fontScale="70000" lnSpcReduction="20000"/>
          </a:bodyPr>
          <a:lstStyle/>
          <a:p>
            <a:r>
              <a:rPr lang="hu-HU" dirty="0"/>
              <a:t>Vid Zsuzsanna</a:t>
            </a:r>
          </a:p>
          <a:p>
            <a:r>
              <a:rPr lang="hu-HU" dirty="0"/>
              <a:t>Mesterpedagógus, mentortanár</a:t>
            </a:r>
          </a:p>
        </p:txBody>
      </p:sp>
    </p:spTree>
    <p:extLst>
      <p:ext uri="{BB962C8B-B14F-4D97-AF65-F5344CB8AC3E}">
        <p14:creationId xmlns:p14="http://schemas.microsoft.com/office/powerpoint/2010/main" val="2426090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37BA92C5-DF2B-91BC-B07B-F8737E0D5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C3B46-E68F-48BB-ABC7-3B8498E2069C}" type="datetime1">
              <a:rPr lang="hu-HU" smtClean="0"/>
              <a:t>2024. 11. 24.</a:t>
            </a:fld>
            <a:endParaRPr lang="en-US" dirty="0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26B9D1DB-18DD-EDEF-53A7-71AB96140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Budapesti Pedagógiai Oktatási Központ</a:t>
            </a:r>
            <a:endParaRPr lang="en-US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BE8E9CAD-AF22-5EC7-C673-F6F6392D4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10</a:t>
            </a:fld>
            <a:endParaRPr lang="en-US" dirty="0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7ADE83A5-03B5-2599-C6E2-6B5EBA05107A}"/>
              </a:ext>
            </a:extLst>
          </p:cNvPr>
          <p:cNvSpPr txBox="1"/>
          <p:nvPr/>
        </p:nvSpPr>
        <p:spPr>
          <a:xfrm>
            <a:off x="3048000" y="331574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hu-HU"/>
            </a:defPPr>
            <a:lvl1pPr algn="ctr" fontAlgn="base">
              <a:defRPr sz="3200" b="0" i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Century" panose="02040604050505020304" pitchFamily="18" charset="0"/>
              </a:defRPr>
            </a:lvl1pPr>
          </a:lstStyle>
          <a:p>
            <a:r>
              <a:rPr lang="hu-HU" dirty="0"/>
              <a:t>Hospitálások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FA4AD394-F904-BB7C-0D64-6FF1CD946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3976" y="1094845"/>
            <a:ext cx="9205067" cy="515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2562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0B18E869-1BA3-A448-8A8C-353E3F2E7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C3B46-E68F-48BB-ABC7-3B8498E2069C}" type="datetime1">
              <a:rPr lang="hu-HU" smtClean="0"/>
              <a:t>2024. 11. 24.</a:t>
            </a:fld>
            <a:endParaRPr lang="en-US" dirty="0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38D4BBAB-8BF2-8EFC-6ED3-9E5A7D1A0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Budapesti Pedagógiai Oktatási Központ</a:t>
            </a:r>
            <a:endParaRPr lang="en-US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0E6F0F38-0BBE-CC71-91FD-AC6F1462F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11</a:t>
            </a:fld>
            <a:endParaRPr lang="en-US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FB33AD0B-FA39-2974-C35F-F9508EF91F32}"/>
              </a:ext>
            </a:extLst>
          </p:cNvPr>
          <p:cNvSpPr txBox="1"/>
          <p:nvPr/>
        </p:nvSpPr>
        <p:spPr>
          <a:xfrm>
            <a:off x="2199577" y="418391"/>
            <a:ext cx="77361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hu-HU"/>
            </a:defPPr>
            <a:lvl1pPr algn="ctr" fontAlgn="base">
              <a:defRPr sz="3200" b="0" i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Century" panose="02040604050505020304" pitchFamily="18" charset="0"/>
              </a:defRPr>
            </a:lvl1pPr>
          </a:lstStyle>
          <a:p>
            <a:r>
              <a:rPr lang="hu-HU" dirty="0"/>
              <a:t>A hallgató órái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CA8FC9D2-6D9E-C220-CF35-C50DB07F2157}"/>
              </a:ext>
            </a:extLst>
          </p:cNvPr>
          <p:cNvSpPr txBox="1"/>
          <p:nvPr/>
        </p:nvSpPr>
        <p:spPr>
          <a:xfrm>
            <a:off x="393381" y="1063067"/>
            <a:ext cx="11509652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hu-HU"/>
            </a:defPPr>
            <a:lvl1pPr marL="450850" indent="-450850">
              <a:spcAft>
                <a:spcPts val="1200"/>
              </a:spcAft>
              <a:defRPr sz="3200">
                <a:solidFill>
                  <a:schemeClr val="accent2">
                    <a:lumMod val="20000"/>
                    <a:lumOff val="80000"/>
                  </a:schemeClr>
                </a:solidFill>
                <a:latin typeface="Century" panose="02040604050505020304" pitchFamily="18" charset="0"/>
              </a:defRPr>
            </a:lvl1pPr>
          </a:lstStyle>
          <a:p>
            <a:r>
              <a:rPr lang="hu-HU" dirty="0"/>
              <a:t>Az óra előtt: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dirty="0"/>
              <a:t>Hogyan érzi magát?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dirty="0"/>
              <a:t>Melyik feladatot / feladatokat várja a</a:t>
            </a:r>
            <a:br>
              <a:rPr lang="hu-HU" dirty="0"/>
            </a:br>
            <a:r>
              <a:rPr lang="hu-HU" dirty="0"/>
              <a:t>legjobban? Miért?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dirty="0"/>
              <a:t>Melyiktől fél a legjobban? Miért?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dirty="0"/>
              <a:t>Milyen problémák merülhetnek fel? Ezeket hogyan kezelné?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dirty="0"/>
              <a:t>Mit szeretne, hogy a tanulók az óra végén hazavigyenek magukkal?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12F8434-7D21-62A8-E458-9A28D1D65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020" y="418391"/>
            <a:ext cx="3417599" cy="341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4377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4ABDD64A-C844-46CB-6F58-4F253F4E2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C3B46-E68F-48BB-ABC7-3B8498E2069C}" type="datetime1">
              <a:rPr lang="hu-HU" smtClean="0"/>
              <a:t>2024. 11. 24.</a:t>
            </a:fld>
            <a:endParaRPr lang="en-US" dirty="0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64BA5235-A526-D52A-34CD-12343A68B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Budapesti Pedagógiai Oktatási Központ</a:t>
            </a:r>
            <a:endParaRPr lang="en-US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6FBD2521-99B9-FD1F-2930-26289EBF8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12</a:t>
            </a:fld>
            <a:endParaRPr lang="en-US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1FCEC3B8-EC83-10E0-F6F8-B2927BEAB10C}"/>
              </a:ext>
            </a:extLst>
          </p:cNvPr>
          <p:cNvSpPr txBox="1"/>
          <p:nvPr/>
        </p:nvSpPr>
        <p:spPr>
          <a:xfrm>
            <a:off x="2199577" y="418391"/>
            <a:ext cx="77361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hu-HU"/>
            </a:defPPr>
            <a:lvl1pPr algn="ctr" fontAlgn="base">
              <a:defRPr sz="3200" b="0" i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Century" panose="02040604050505020304" pitchFamily="18" charset="0"/>
              </a:defRPr>
            </a:lvl1pPr>
          </a:lstStyle>
          <a:p>
            <a:r>
              <a:rPr lang="hu-HU" dirty="0"/>
              <a:t>A hallgató órái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D719CE96-311B-5EEE-3725-FE3D82CDF06D}"/>
              </a:ext>
            </a:extLst>
          </p:cNvPr>
          <p:cNvSpPr txBox="1"/>
          <p:nvPr/>
        </p:nvSpPr>
        <p:spPr>
          <a:xfrm>
            <a:off x="443345" y="1351508"/>
            <a:ext cx="11305309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hu-HU"/>
            </a:defPPr>
            <a:lvl1pPr marL="450850" indent="-450850">
              <a:spcAft>
                <a:spcPts val="1200"/>
              </a:spcAft>
              <a:defRPr sz="3200">
                <a:solidFill>
                  <a:schemeClr val="accent2">
                    <a:lumMod val="20000"/>
                    <a:lumOff val="80000"/>
                  </a:schemeClr>
                </a:solidFill>
                <a:latin typeface="Century" panose="02040604050505020304" pitchFamily="18" charset="0"/>
              </a:defRPr>
            </a:lvl1pPr>
          </a:lstStyle>
          <a:p>
            <a:r>
              <a:rPr lang="hu-HU" dirty="0"/>
              <a:t>Az óra közben: jegyzetelés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dirty="0"/>
              <a:t>Az idő tartása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dirty="0"/>
              <a:t>Utasítások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dirty="0"/>
              <a:t>A hallgató döntései az óra közben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dirty="0"/>
              <a:t>Egyéb felmerülő gondolatok: pozitívumok  / erősségek kiemelése, hogyan lehetne másképp csinálni, problémák, fejlesztendő területek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F587B3A-1579-564E-5D10-453E19015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4814" y="501650"/>
            <a:ext cx="3170713" cy="31707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62139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CC89B-3A83-5FFC-AF62-433298D951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D0EBE32B-A18C-8687-09BF-9A5CE06B9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C3B46-E68F-48BB-ABC7-3B8498E2069C}" type="datetime1">
              <a:rPr lang="hu-HU" smtClean="0"/>
              <a:t>2024. 11. 24.</a:t>
            </a:fld>
            <a:endParaRPr lang="en-US" dirty="0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7A89B19C-1535-6541-190C-5CB4FD53B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Budapesti Pedagógiai Oktatási Központ</a:t>
            </a:r>
            <a:endParaRPr lang="en-US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B7B584BE-F2C0-A994-F838-F11AFEF1D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F3B7A275-4823-6FE2-1E64-76632B739D27}"/>
              </a:ext>
            </a:extLst>
          </p:cNvPr>
          <p:cNvSpPr txBox="1"/>
          <p:nvPr/>
        </p:nvSpPr>
        <p:spPr>
          <a:xfrm>
            <a:off x="2199577" y="418391"/>
            <a:ext cx="77361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hu-HU"/>
            </a:defPPr>
            <a:lvl1pPr algn="ctr" fontAlgn="base">
              <a:defRPr sz="3200" b="0" i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Century" panose="02040604050505020304" pitchFamily="18" charset="0"/>
              </a:defRPr>
            </a:lvl1pPr>
          </a:lstStyle>
          <a:p>
            <a:r>
              <a:rPr lang="hu-HU" dirty="0"/>
              <a:t>A hallgató órái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CBADB2CA-03A7-CF82-4919-24D4FCDDF17D}"/>
              </a:ext>
            </a:extLst>
          </p:cNvPr>
          <p:cNvSpPr txBox="1"/>
          <p:nvPr/>
        </p:nvSpPr>
        <p:spPr>
          <a:xfrm>
            <a:off x="297876" y="1181497"/>
            <a:ext cx="11242532" cy="553997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hu-HU"/>
            </a:defPPr>
            <a:lvl1pPr marL="450850" indent="-450850">
              <a:spcAft>
                <a:spcPts val="1200"/>
              </a:spcAft>
              <a:defRPr sz="3200">
                <a:solidFill>
                  <a:schemeClr val="accent2">
                    <a:lumMod val="20000"/>
                    <a:lumOff val="80000"/>
                  </a:schemeClr>
                </a:solidFill>
                <a:latin typeface="Century" panose="02040604050505020304" pitchFamily="18" charset="0"/>
              </a:defRPr>
            </a:lvl1pPr>
          </a:lstStyle>
          <a:p>
            <a:r>
              <a:rPr lang="hu-HU" sz="2800" dirty="0"/>
              <a:t>Az óra után: szendvics módszer és „baby </a:t>
            </a:r>
            <a:r>
              <a:rPr lang="hu-HU" sz="2800" dirty="0" err="1"/>
              <a:t>steps</a:t>
            </a:r>
            <a:r>
              <a:rPr lang="hu-HU" sz="2800" dirty="0"/>
              <a:t>”!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/>
              <a:t>Hogyan érezte magát?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/>
              <a:t>Hogyan sikerültek azok a feladatok, amelyeket a legjobban várt, illetve amelyektől a legjobban tartott? Miért?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/>
              <a:t>Mi volt az óra legsikeresebb része? Miért?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/>
              <a:t>Milyen problémák merültek fel? Ezeket hogyan kezelte?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/>
              <a:t>Mit visznek a tanulók haza magukkal?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/>
              <a:t>Ezek a válaszok mennyire vannak összhangban az óra előtti válaszokkal?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987151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A6C87DDC-D15F-84A8-0395-A655FE6BC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C3B46-E68F-48BB-ABC7-3B8498E2069C}" type="datetime1">
              <a:rPr lang="hu-HU" smtClean="0"/>
              <a:t>2024. 11. 24.</a:t>
            </a:fld>
            <a:endParaRPr lang="en-US" dirty="0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365AE200-009B-E6AF-CDB0-236AFBCEF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Budapesti Pedagógiai Oktatási Központ</a:t>
            </a:r>
            <a:endParaRPr lang="en-US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826C8637-8448-878D-5060-9E6A3614E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14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234920F-88E7-A159-FBC1-7F9DC70BC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917" y="463138"/>
            <a:ext cx="5622966" cy="56229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3E550197-1C0A-399C-7446-60C243ABE58A}"/>
              </a:ext>
            </a:extLst>
          </p:cNvPr>
          <p:cNvSpPr txBox="1"/>
          <p:nvPr/>
        </p:nvSpPr>
        <p:spPr>
          <a:xfrm>
            <a:off x="412670" y="2558534"/>
            <a:ext cx="45868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u-HU" sz="3200" dirty="0">
                <a:solidFill>
                  <a:schemeClr val="accent2">
                    <a:lumMod val="20000"/>
                    <a:lumOff val="80000"/>
                  </a:schemeClr>
                </a:solidFill>
                <a:latin typeface="Century" panose="02040604050505020304" pitchFamily="18" charset="0"/>
              </a:rPr>
              <a:t>Mit visz a tanárjelölt haza az óráról?</a:t>
            </a:r>
          </a:p>
        </p:txBody>
      </p:sp>
    </p:spTree>
    <p:extLst>
      <p:ext uri="{BB962C8B-B14F-4D97-AF65-F5344CB8AC3E}">
        <p14:creationId xmlns:p14="http://schemas.microsoft.com/office/powerpoint/2010/main" val="4898419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13613FC4-D11A-8EA9-709A-92355C265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C3B46-E68F-48BB-ABC7-3B8498E2069C}" type="datetime1">
              <a:rPr lang="hu-HU" smtClean="0"/>
              <a:t>2024. 11. 24.</a:t>
            </a:fld>
            <a:endParaRPr lang="en-US" dirty="0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29A52CCC-DBDE-1FDF-BADB-7C75CCB06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Budapesti Pedagógiai Oktatási Központ</a:t>
            </a:r>
            <a:endParaRPr lang="en-US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4553296E-62C4-74FD-4FD5-5ED6ED108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15</a:t>
            </a:fld>
            <a:endParaRPr lang="en-US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78845CC7-A924-96F1-040D-AB235AD759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53986"/>
            <a:ext cx="5771322" cy="57713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F9958CA4-7EC4-0B9A-2ADA-815C9D0C1B69}"/>
              </a:ext>
            </a:extLst>
          </p:cNvPr>
          <p:cNvSpPr txBox="1"/>
          <p:nvPr/>
        </p:nvSpPr>
        <p:spPr>
          <a:xfrm>
            <a:off x="7252857" y="2705725"/>
            <a:ext cx="458684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u-HU" sz="4400" dirty="0">
                <a:solidFill>
                  <a:schemeClr val="accent2">
                    <a:lumMod val="20000"/>
                    <a:lumOff val="80000"/>
                  </a:schemeClr>
                </a:solidFill>
                <a:latin typeface="Century" panose="02040604050505020304" pitchFamily="18" charset="0"/>
              </a:rPr>
              <a:t>Részletek megbeszélése</a:t>
            </a:r>
          </a:p>
        </p:txBody>
      </p:sp>
    </p:spTree>
    <p:extLst>
      <p:ext uri="{BB962C8B-B14F-4D97-AF65-F5344CB8AC3E}">
        <p14:creationId xmlns:p14="http://schemas.microsoft.com/office/powerpoint/2010/main" val="2731624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93E48FB9-4D97-637B-967D-7D376FD74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C3B46-E68F-48BB-ABC7-3B8498E2069C}" type="datetime1">
              <a:rPr lang="hu-HU" smtClean="0"/>
              <a:t>2024. 11. 24.</a:t>
            </a:fld>
            <a:endParaRPr lang="en-US" dirty="0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144A1877-97D0-2621-3BA0-BE5F91500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Budapesti Pedagógiai Oktatási Központ</a:t>
            </a:r>
            <a:endParaRPr lang="en-US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60BFB63F-9B7A-7544-3A78-FBAD1EDB8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16</a:t>
            </a:fld>
            <a:endParaRPr lang="en-US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7B6E6A92-5BEA-97A1-552C-5EB740965C4F}"/>
              </a:ext>
            </a:extLst>
          </p:cNvPr>
          <p:cNvSpPr txBox="1"/>
          <p:nvPr/>
        </p:nvSpPr>
        <p:spPr>
          <a:xfrm>
            <a:off x="280541" y="594243"/>
            <a:ext cx="11390091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hu-HU"/>
            </a:defPPr>
            <a:lvl1pPr marL="450850" indent="-450850">
              <a:spcAft>
                <a:spcPts val="1200"/>
              </a:spcAft>
              <a:defRPr sz="2800">
                <a:solidFill>
                  <a:schemeClr val="accent2">
                    <a:lumMod val="20000"/>
                    <a:lumOff val="80000"/>
                  </a:schemeClr>
                </a:solidFill>
                <a:latin typeface="Century" panose="02040604050505020304" pitchFamily="18" charset="0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dirty="0"/>
              <a:t>Döntések az óratervezéskor: miért azt a megoldást választotta?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dirty="0"/>
              <a:t>Voltak-e változtatások az óratervhez képest? Ha igen, miért? Jobb lett így az óra?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dirty="0"/>
              <a:t>Mi lehet az adott feladat / módszertani megoldás előnye és hátránya? Miért?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dirty="0"/>
              <a:t>Mit változtatna az órán? Miért? Hogyan?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dirty="0"/>
              <a:t>Az óra közben lejegyzetelt kérdések – módszertani alapon indokolva!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dirty="0"/>
              <a:t>Módszertani „hiányosságok” átbeszélése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dirty="0"/>
              <a:t>Az adott óra alapján mik az erősségei és a fejlesztendő területei?</a:t>
            </a:r>
          </a:p>
        </p:txBody>
      </p:sp>
    </p:spTree>
    <p:extLst>
      <p:ext uri="{BB962C8B-B14F-4D97-AF65-F5344CB8AC3E}">
        <p14:creationId xmlns:p14="http://schemas.microsoft.com/office/powerpoint/2010/main" val="30758451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410D6A73-F663-FEBE-3337-1918CA541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C3B46-E68F-48BB-ABC7-3B8498E2069C}" type="datetime1">
              <a:rPr lang="hu-HU" smtClean="0"/>
              <a:t>2024. 11. 24.</a:t>
            </a:fld>
            <a:endParaRPr lang="en-US" dirty="0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B7C74D18-DEF4-B5D3-AF28-769B10C99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Budapesti Pedagógiai Oktatási Központ</a:t>
            </a:r>
            <a:endParaRPr lang="en-US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7EC15FB1-FDB1-8E3D-2E85-E745434DC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17</a:t>
            </a:fld>
            <a:endParaRPr lang="en-US" dirty="0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494500F1-D004-A93C-66A9-F64A3A6E999A}"/>
              </a:ext>
            </a:extLst>
          </p:cNvPr>
          <p:cNvSpPr txBox="1"/>
          <p:nvPr/>
        </p:nvSpPr>
        <p:spPr>
          <a:xfrm>
            <a:off x="279734" y="724039"/>
            <a:ext cx="11270582" cy="504753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hu-HU"/>
            </a:defPPr>
            <a:lvl1pPr marL="450850" indent="-450850">
              <a:spcAft>
                <a:spcPts val="1200"/>
              </a:spcAft>
              <a:defRPr sz="2800">
                <a:solidFill>
                  <a:schemeClr val="accent2">
                    <a:lumMod val="20000"/>
                    <a:lumOff val="80000"/>
                  </a:schemeClr>
                </a:solidFill>
                <a:latin typeface="Century" panose="02040604050505020304" pitchFamily="18" charset="0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dirty="0"/>
              <a:t>Hogyan tudja előre tervezni, hogy kb. mennyi időre lesz szükség egy-egy feladathoz?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dirty="0"/>
              <a:t>Honnan tudja, hogy a diákok befejeztek egy-egy feladatot?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dirty="0"/>
              <a:t>Milyen módszerekkel tudja tartani az időt?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dirty="0"/>
              <a:t>Mit szeretne, hogy a diákok füzetébe kerüljön?!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dirty="0"/>
              <a:t>Táblakép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dirty="0"/>
              <a:t>Mennyire voltak sikeresek a feladatok? Honnan tudjuk?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dirty="0"/>
              <a:t>Mi fog történni a ma tanult dolgokkal?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dirty="0"/>
              <a:t>Hogyan tovább?</a:t>
            </a:r>
          </a:p>
        </p:txBody>
      </p:sp>
    </p:spTree>
    <p:extLst>
      <p:ext uri="{BB962C8B-B14F-4D97-AF65-F5344CB8AC3E}">
        <p14:creationId xmlns:p14="http://schemas.microsoft.com/office/powerpoint/2010/main" val="28068155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76564A95-D066-C75E-6F2F-1AD7B8476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C3B46-E68F-48BB-ABC7-3B8498E2069C}" type="datetime1">
              <a:rPr lang="hu-HU" smtClean="0"/>
              <a:t>2024. 11. 24.</a:t>
            </a:fld>
            <a:endParaRPr lang="en-US" dirty="0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E7CE81BA-C6EC-16F8-441F-6E168E741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Budapesti Pedagógiai Oktatási Központ</a:t>
            </a:r>
            <a:endParaRPr lang="en-US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C5D24BDB-D795-09AD-F3F2-1B05032AF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18</a:t>
            </a:fld>
            <a:endParaRPr lang="en-US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301147B2-148F-0623-6E97-70852C1167CA}"/>
              </a:ext>
            </a:extLst>
          </p:cNvPr>
          <p:cNvSpPr txBox="1"/>
          <p:nvPr/>
        </p:nvSpPr>
        <p:spPr>
          <a:xfrm>
            <a:off x="280638" y="507821"/>
            <a:ext cx="11073162" cy="560153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hu-HU"/>
            </a:defPPr>
            <a:lvl1pPr marL="457200" indent="-457200">
              <a:spcAft>
                <a:spcPts val="1200"/>
              </a:spcAft>
              <a:buFont typeface="Arial" panose="020B0604020202020204" pitchFamily="34" charset="0"/>
              <a:buChar char="•"/>
              <a:defRPr sz="2800">
                <a:solidFill>
                  <a:schemeClr val="accent2">
                    <a:lumMod val="20000"/>
                    <a:lumOff val="80000"/>
                  </a:schemeClr>
                </a:solidFill>
                <a:latin typeface="Century" panose="02040604050505020304" pitchFamily="18" charset="0"/>
              </a:defRPr>
            </a:lvl1pPr>
          </a:lstStyle>
          <a:p>
            <a:r>
              <a:rPr lang="hu-HU" sz="3200" dirty="0"/>
              <a:t>Motiváció…</a:t>
            </a:r>
          </a:p>
          <a:p>
            <a:r>
              <a:rPr lang="hu-HU" sz="3200" dirty="0"/>
              <a:t>Utasítások és kérdések</a:t>
            </a:r>
          </a:p>
          <a:p>
            <a:r>
              <a:rPr lang="hu-HU" sz="3200" dirty="0"/>
              <a:t>Szóhasználat: pl. </a:t>
            </a:r>
            <a:r>
              <a:rPr lang="hu-HU" sz="3200" dirty="0" err="1"/>
              <a:t>difficult</a:t>
            </a:r>
            <a:r>
              <a:rPr lang="hu-HU" sz="3200" dirty="0"/>
              <a:t> </a:t>
            </a:r>
            <a:r>
              <a:rPr lang="hu-HU" sz="3200" dirty="0" err="1"/>
              <a:t>vs</a:t>
            </a:r>
            <a:r>
              <a:rPr lang="hu-HU" sz="3200" dirty="0"/>
              <a:t> </a:t>
            </a:r>
            <a:r>
              <a:rPr lang="hu-HU" sz="3200" dirty="0" err="1"/>
              <a:t>challenging</a:t>
            </a:r>
            <a:r>
              <a:rPr lang="hu-HU" sz="3200" dirty="0"/>
              <a:t>; „</a:t>
            </a:r>
            <a:r>
              <a:rPr lang="hu-HU" sz="3200" dirty="0" err="1"/>
              <a:t>What</a:t>
            </a:r>
            <a:r>
              <a:rPr lang="hu-HU" sz="3200" dirty="0"/>
              <a:t> </a:t>
            </a:r>
            <a:r>
              <a:rPr lang="hu-HU" sz="3200" dirty="0" err="1"/>
              <a:t>did</a:t>
            </a:r>
            <a:r>
              <a:rPr lang="hu-HU" sz="3200" dirty="0"/>
              <a:t> he </a:t>
            </a:r>
            <a:r>
              <a:rPr lang="hu-HU" sz="3200" dirty="0" err="1"/>
              <a:t>say</a:t>
            </a:r>
            <a:r>
              <a:rPr lang="hu-HU" sz="3200" dirty="0"/>
              <a:t>?” </a:t>
            </a:r>
            <a:r>
              <a:rPr lang="hu-HU" sz="3200" dirty="0" err="1"/>
              <a:t>vs</a:t>
            </a:r>
            <a:r>
              <a:rPr lang="hu-HU" sz="3200" dirty="0"/>
              <a:t> „</a:t>
            </a:r>
            <a:r>
              <a:rPr lang="hu-HU" sz="3200" dirty="0" err="1"/>
              <a:t>What</a:t>
            </a:r>
            <a:r>
              <a:rPr lang="hu-HU" sz="3200" dirty="0"/>
              <a:t> </a:t>
            </a:r>
            <a:r>
              <a:rPr lang="hu-HU" sz="3200" dirty="0" err="1"/>
              <a:t>could</a:t>
            </a:r>
            <a:r>
              <a:rPr lang="hu-HU" sz="3200" dirty="0"/>
              <a:t> </a:t>
            </a:r>
            <a:r>
              <a:rPr lang="hu-HU" sz="3200" dirty="0" err="1"/>
              <a:t>you</a:t>
            </a:r>
            <a:r>
              <a:rPr lang="hu-HU" sz="3200" dirty="0"/>
              <a:t> </a:t>
            </a:r>
            <a:r>
              <a:rPr lang="hu-HU" sz="3200" dirty="0" err="1"/>
              <a:t>write</a:t>
            </a:r>
            <a:r>
              <a:rPr lang="hu-HU" sz="3200" dirty="0"/>
              <a:t> down?”</a:t>
            </a:r>
          </a:p>
          <a:p>
            <a:r>
              <a:rPr lang="hu-HU" sz="3200" dirty="0"/>
              <a:t>Az óra hangulata, kapcsolat a tanár és a diákok között</a:t>
            </a:r>
          </a:p>
          <a:p>
            <a:r>
              <a:rPr lang="hu-HU" sz="3200" dirty="0"/>
              <a:t>Differenciálás</a:t>
            </a:r>
          </a:p>
          <a:p>
            <a:r>
              <a:rPr lang="hu-HU" sz="3200" dirty="0"/>
              <a:t>Energiaszint, változatosság</a:t>
            </a:r>
          </a:p>
          <a:p>
            <a:r>
              <a:rPr lang="hu-HU" sz="3200" dirty="0"/>
              <a:t>Ki dolgozott többet az órán: tanár vagy diákok?</a:t>
            </a:r>
          </a:p>
          <a:p>
            <a:r>
              <a:rPr lang="hu-HU" sz="3200" dirty="0" err="1"/>
              <a:t>Facilitátor</a:t>
            </a:r>
            <a:r>
              <a:rPr lang="hu-HU" sz="3200" dirty="0"/>
              <a:t> tanári szerep kényelmetlenségei…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619402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3ECB81-BD21-B4A7-88F6-8EAE9A6B7A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398C34A9-A7FC-F6B2-C356-168CFC3F6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C3B46-E68F-48BB-ABC7-3B8498E2069C}" type="datetime1">
              <a:rPr lang="hu-HU" smtClean="0"/>
              <a:t>2024. 11. 24.</a:t>
            </a:fld>
            <a:endParaRPr lang="en-US" dirty="0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876BC40F-AA15-3C28-055E-EDC7F08AE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Budapesti Pedagógiai Oktatási Központ</a:t>
            </a:r>
            <a:endParaRPr lang="en-US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9C48D3BC-0BC7-78FE-FAED-37AA7BCBC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19</a:t>
            </a:fld>
            <a:endParaRPr lang="en-US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C63F0764-E5AE-36A5-AABF-C50DC4B1CD0A}"/>
              </a:ext>
            </a:extLst>
          </p:cNvPr>
          <p:cNvSpPr txBox="1"/>
          <p:nvPr/>
        </p:nvSpPr>
        <p:spPr>
          <a:xfrm>
            <a:off x="5786030" y="736979"/>
            <a:ext cx="6050646" cy="513986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hu-HU"/>
            </a:defPPr>
            <a:lvl1pPr marL="457200" indent="-457200">
              <a:spcAft>
                <a:spcPts val="1200"/>
              </a:spcAft>
              <a:buFont typeface="Arial" panose="020B0604020202020204" pitchFamily="34" charset="0"/>
              <a:buChar char="•"/>
              <a:defRPr sz="3200">
                <a:solidFill>
                  <a:schemeClr val="accent2">
                    <a:lumMod val="20000"/>
                    <a:lumOff val="80000"/>
                  </a:schemeClr>
                </a:solidFill>
                <a:latin typeface="Century" panose="02040604050505020304" pitchFamily="18" charset="0"/>
              </a:defRPr>
            </a:lvl1pPr>
          </a:lstStyle>
          <a:p>
            <a:r>
              <a:rPr lang="hu-HU" dirty="0"/>
              <a:t>Megfigyelt-e olyan tudást, amit a diákok még nem tanultak, de már helyesen használják maguktól?</a:t>
            </a:r>
          </a:p>
          <a:p>
            <a:r>
              <a:rPr lang="hu-HU" dirty="0"/>
              <a:t>Hibajavítás</a:t>
            </a:r>
          </a:p>
          <a:p>
            <a:r>
              <a:rPr lang="hu-HU" dirty="0"/>
              <a:t>L1 </a:t>
            </a:r>
            <a:r>
              <a:rPr lang="hu-HU" dirty="0" err="1"/>
              <a:t>vs</a:t>
            </a:r>
            <a:r>
              <a:rPr lang="hu-HU" dirty="0"/>
              <a:t> L2</a:t>
            </a:r>
          </a:p>
          <a:p>
            <a:r>
              <a:rPr lang="hu-HU" dirty="0"/>
              <a:t>Mit tudott meg / tanult a diákokról?</a:t>
            </a:r>
          </a:p>
          <a:p>
            <a:r>
              <a:rPr lang="hu-HU" dirty="0"/>
              <a:t>Miben változott ő eddig?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CA56E7E-8C12-7AF1-58DD-825758D0E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59" y="736979"/>
            <a:ext cx="4892722" cy="48927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2211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99DBC1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rPr>
              <a:t>Budapesti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99DBC1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99DBC1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rPr>
              <a:t>Pedagógiai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99DBC1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99DBC1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rPr>
              <a:t>Oktatási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99DBC1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99DBC1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rPr>
              <a:t>Központ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99DBC1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99DBC1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9DBC1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6" name="Dátum hely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09F9E6-1ACC-4654-A3AE-7B1F55F8DE23}" type="datetime1">
              <a:rPr kumimoji="0" lang="hu-HU" sz="1600" b="0" i="0" u="none" strike="noStrike" kern="1200" cap="none" spc="0" normalizeH="0" baseline="0" noProof="0" smtClean="0">
                <a:ln>
                  <a:noFill/>
                </a:ln>
                <a:solidFill>
                  <a:srgbClr val="99DBC1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2024. 11. 24.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99DBC1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Cím 7">
            <a:extLst>
              <a:ext uri="{FF2B5EF4-FFF2-40B4-BE49-F238E27FC236}">
                <a16:creationId xmlns:a16="http://schemas.microsoft.com/office/drawing/2014/main" id="{88616FAC-5E81-98FA-4E31-89BFD2C91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414" y="1401034"/>
            <a:ext cx="6860371" cy="3428999"/>
          </a:xfrm>
        </p:spPr>
        <p:txBody>
          <a:bodyPr>
            <a:noAutofit/>
          </a:bodyPr>
          <a:lstStyle/>
          <a:p>
            <a:pPr algn="ctr"/>
            <a:r>
              <a:rPr lang="hu-HU" sz="6000" dirty="0"/>
              <a:t>Reflektálás, azaz az óramegbeszélések vezetése</a:t>
            </a: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8AD287F2-53EC-5F74-F29A-57D9C40B3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801" y="2430517"/>
            <a:ext cx="3428999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2895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8CD03130-9698-2EF3-DFA7-2A72CE5CF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C3B46-E68F-48BB-ABC7-3B8498E2069C}" type="datetime1">
              <a:rPr lang="hu-HU" smtClean="0"/>
              <a:t>2024. 11. 24.</a:t>
            </a:fld>
            <a:endParaRPr lang="en-US" dirty="0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2D250356-2105-4ACD-E8D5-AABA27144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Budapesti Pedagógiai Oktatási Központ</a:t>
            </a:r>
            <a:endParaRPr lang="en-US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0EB25B92-CBA3-FB40-7AD5-18FDED447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20</a:t>
            </a:fld>
            <a:endParaRPr lang="en-US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61D6D897-EDF7-A7BA-5AAC-2EBC0B9ACA25}"/>
              </a:ext>
            </a:extLst>
          </p:cNvPr>
          <p:cNvSpPr txBox="1"/>
          <p:nvPr/>
        </p:nvSpPr>
        <p:spPr>
          <a:xfrm>
            <a:off x="2199577" y="418391"/>
            <a:ext cx="77361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hu-HU"/>
            </a:defPPr>
            <a:lvl1pPr algn="ctr" fontAlgn="base">
              <a:defRPr sz="3200" b="0" i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Century" panose="02040604050505020304" pitchFamily="18" charset="0"/>
              </a:defRPr>
            </a:lvl1pPr>
          </a:lstStyle>
          <a:p>
            <a:r>
              <a:rPr lang="hu-HU" dirty="0"/>
              <a:t>A hallgató nehézségei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3C3D0DBC-5E77-5498-6029-BA6C54ACDCBD}"/>
              </a:ext>
            </a:extLst>
          </p:cNvPr>
          <p:cNvSpPr txBox="1"/>
          <p:nvPr/>
        </p:nvSpPr>
        <p:spPr>
          <a:xfrm>
            <a:off x="4797468" y="1642231"/>
            <a:ext cx="7139836" cy="513986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hu-HU"/>
            </a:defPPr>
            <a:lvl1pPr marL="457200" indent="-457200">
              <a:spcAft>
                <a:spcPts val="1200"/>
              </a:spcAft>
              <a:buFont typeface="Arial" panose="020B0604020202020204" pitchFamily="34" charset="0"/>
              <a:buChar char="•"/>
              <a:defRPr sz="3200">
                <a:solidFill>
                  <a:schemeClr val="accent2">
                    <a:lumMod val="20000"/>
                    <a:lumOff val="80000"/>
                  </a:schemeClr>
                </a:solidFill>
                <a:latin typeface="Century" panose="02040604050505020304" pitchFamily="18" charset="0"/>
              </a:defRPr>
            </a:lvl1pPr>
          </a:lstStyle>
          <a:p>
            <a:r>
              <a:rPr lang="hu-HU" dirty="0"/>
              <a:t>„Belecsöppen” a munkánkba</a:t>
            </a:r>
          </a:p>
          <a:p>
            <a:r>
              <a:rPr lang="hu-HU" dirty="0"/>
              <a:t>Nincs pontos tudása arról, mit tudnak a diákjaink</a:t>
            </a:r>
          </a:p>
          <a:p>
            <a:r>
              <a:rPr lang="hu-HU" dirty="0"/>
              <a:t>Valószínűleg nem ismeri a tankönyvet</a:t>
            </a:r>
          </a:p>
          <a:p>
            <a:r>
              <a:rPr lang="hu-HU" dirty="0"/>
              <a:t>Nem feltétlenül tudja, hova helyezzük a fókuszt a tanításunk során</a:t>
            </a:r>
          </a:p>
          <a:p>
            <a:endParaRPr lang="hu-HU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0E20B79E-F58E-6ADC-8610-8744E14B0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564" y="1642231"/>
            <a:ext cx="3606452" cy="36064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01134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C309782D-69B7-3354-9515-CE2FEAD3E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C3B46-E68F-48BB-ABC7-3B8498E2069C}" type="datetime1">
              <a:rPr lang="hu-HU" smtClean="0"/>
              <a:t>2024. 11. 24.</a:t>
            </a:fld>
            <a:endParaRPr lang="en-US" dirty="0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D4F90E42-662F-DB8F-9302-B068D0D7C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Budapesti Pedagógiai Oktatási Központ</a:t>
            </a:r>
            <a:endParaRPr lang="en-US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D7586DB2-EC1D-877A-CB0F-23B0E4DE0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21</a:t>
            </a:fld>
            <a:endParaRPr lang="en-US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F0C8F33A-4FAB-2702-F8FD-52AA1962AA44}"/>
              </a:ext>
            </a:extLst>
          </p:cNvPr>
          <p:cNvSpPr txBox="1"/>
          <p:nvPr/>
        </p:nvSpPr>
        <p:spPr>
          <a:xfrm>
            <a:off x="2199577" y="418391"/>
            <a:ext cx="77361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hu-HU"/>
            </a:defPPr>
            <a:lvl1pPr algn="ctr" fontAlgn="base">
              <a:defRPr sz="3200" b="0" i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Century" panose="02040604050505020304" pitchFamily="18" charset="0"/>
              </a:defRPr>
            </a:lvl1pPr>
          </a:lstStyle>
          <a:p>
            <a:r>
              <a:rPr lang="hu-HU" dirty="0"/>
              <a:t>A </a:t>
            </a:r>
            <a:r>
              <a:rPr lang="hu-HU" dirty="0" err="1"/>
              <a:t>legproblémásabb</a:t>
            </a:r>
            <a:r>
              <a:rPr lang="hu-HU" dirty="0"/>
              <a:t> részek általában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674D7C55-18B2-5A39-1035-8336B15DC3B8}"/>
              </a:ext>
            </a:extLst>
          </p:cNvPr>
          <p:cNvSpPr txBox="1"/>
          <p:nvPr/>
        </p:nvSpPr>
        <p:spPr>
          <a:xfrm>
            <a:off x="592667" y="1448378"/>
            <a:ext cx="10258828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hu-HU"/>
            </a:defPPr>
            <a:lvl1pPr marL="457200" indent="-457200">
              <a:spcAft>
                <a:spcPts val="1200"/>
              </a:spcAft>
              <a:buFont typeface="Arial" panose="020B0604020202020204" pitchFamily="34" charset="0"/>
              <a:buChar char="•"/>
              <a:defRPr sz="3200">
                <a:solidFill>
                  <a:schemeClr val="accent2">
                    <a:lumMod val="20000"/>
                    <a:lumOff val="80000"/>
                  </a:schemeClr>
                </a:solidFill>
                <a:latin typeface="Century" panose="02040604050505020304" pitchFamily="18" charset="0"/>
              </a:defRPr>
            </a:lvl1pPr>
          </a:lstStyle>
          <a:p>
            <a:r>
              <a:rPr lang="hu-HU" dirty="0"/>
              <a:t>Nevek megtanulása</a:t>
            </a:r>
          </a:p>
          <a:p>
            <a:r>
              <a:rPr lang="hu-HU" dirty="0"/>
              <a:t>Ki dolgozott többet? TTT </a:t>
            </a:r>
            <a:r>
              <a:rPr lang="hu-HU" dirty="0" err="1"/>
              <a:t>vs</a:t>
            </a:r>
            <a:r>
              <a:rPr lang="hu-HU" dirty="0"/>
              <a:t> STT</a:t>
            </a:r>
          </a:p>
          <a:p>
            <a:r>
              <a:rPr lang="hu-HU" dirty="0"/>
              <a:t>ICQ, CCQ</a:t>
            </a:r>
          </a:p>
          <a:p>
            <a:r>
              <a:rPr lang="hu-HU" dirty="0"/>
              <a:t>Utasítások adása</a:t>
            </a:r>
          </a:p>
          <a:p>
            <a:r>
              <a:rPr lang="hu-HU" dirty="0"/>
              <a:t>Dicséretek</a:t>
            </a:r>
          </a:p>
          <a:p>
            <a:r>
              <a:rPr lang="hu-HU" dirty="0"/>
              <a:t>Hibák javítása</a:t>
            </a:r>
          </a:p>
          <a:p>
            <a:r>
              <a:rPr lang="hu-HU" dirty="0"/>
              <a:t>Idő + várakozási idő a diákok válaszára</a:t>
            </a:r>
          </a:p>
        </p:txBody>
      </p:sp>
    </p:spTree>
    <p:extLst>
      <p:ext uri="{BB962C8B-B14F-4D97-AF65-F5344CB8AC3E}">
        <p14:creationId xmlns:p14="http://schemas.microsoft.com/office/powerpoint/2010/main" val="29102980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45B4AE-AF18-B409-C2E1-7372325CE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9CAC0846-9927-0BAF-DA87-9D3C8A43A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C3B46-E68F-48BB-ABC7-3B8498E2069C}" type="datetime1">
              <a:rPr lang="hu-HU" smtClean="0"/>
              <a:t>2024. 11. 24.</a:t>
            </a:fld>
            <a:endParaRPr lang="en-US" dirty="0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C687E958-2F4E-747E-10D7-240122FC8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Budapesti Pedagógiai Oktatási Központ</a:t>
            </a:r>
            <a:endParaRPr lang="en-US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F9E70DD6-34FE-CEF9-2E48-48BECBDD0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22</a:t>
            </a:fld>
            <a:endParaRPr lang="en-US" dirty="0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B10417EE-D9AF-DF08-8942-9A4A1D9E3CB3}"/>
              </a:ext>
            </a:extLst>
          </p:cNvPr>
          <p:cNvSpPr txBox="1"/>
          <p:nvPr/>
        </p:nvSpPr>
        <p:spPr>
          <a:xfrm>
            <a:off x="493294" y="970518"/>
            <a:ext cx="11205411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hu-HU"/>
            </a:defPPr>
            <a:lvl1pPr marL="457200" indent="-457200">
              <a:spcAft>
                <a:spcPts val="1200"/>
              </a:spcAft>
              <a:buFont typeface="Arial" panose="020B0604020202020204" pitchFamily="34" charset="0"/>
              <a:buChar char="•"/>
              <a:defRPr sz="3200">
                <a:solidFill>
                  <a:schemeClr val="accent2">
                    <a:lumMod val="20000"/>
                    <a:lumOff val="80000"/>
                  </a:schemeClr>
                </a:solidFill>
                <a:latin typeface="Century" panose="02040604050505020304" pitchFamily="18" charset="0"/>
              </a:defRPr>
            </a:lvl1pPr>
          </a:lstStyle>
          <a:p>
            <a:r>
              <a:rPr lang="hu-HU" dirty="0"/>
              <a:t>Fegyelmezés</a:t>
            </a:r>
          </a:p>
          <a:p>
            <a:r>
              <a:rPr lang="hu-HU" dirty="0"/>
              <a:t>IKT használat</a:t>
            </a:r>
          </a:p>
          <a:p>
            <a:r>
              <a:rPr lang="hu-HU" dirty="0"/>
              <a:t>Megfelelő nehézségi szint eltalálása: kihívás, de nem elrémít</a:t>
            </a:r>
          </a:p>
          <a:p>
            <a:r>
              <a:rPr lang="hu-HU" dirty="0"/>
              <a:t>Óravázlat: mennyire pontos, mennyire tartotta, mit hagyott ki, stb.</a:t>
            </a:r>
          </a:p>
          <a:p>
            <a:r>
              <a:rPr lang="hu-HU" dirty="0"/>
              <a:t>Feladatok átvezetése</a:t>
            </a:r>
          </a:p>
          <a:p>
            <a:r>
              <a:rPr lang="hu-HU" dirty="0"/>
              <a:t>Az órák egymásra épülése</a:t>
            </a:r>
          </a:p>
        </p:txBody>
      </p:sp>
    </p:spTree>
    <p:extLst>
      <p:ext uri="{BB962C8B-B14F-4D97-AF65-F5344CB8AC3E}">
        <p14:creationId xmlns:p14="http://schemas.microsoft.com/office/powerpoint/2010/main" val="20277622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7EC8EC-00FF-1B3F-B050-5341A1943A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10107EEC-913C-568B-B509-23CE3A1F2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C3B46-E68F-48BB-ABC7-3B8498E2069C}" type="datetime1">
              <a:rPr lang="hu-HU" smtClean="0"/>
              <a:t>2024. 11. 24.</a:t>
            </a:fld>
            <a:endParaRPr lang="en-US" dirty="0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09092DF2-DC55-25B2-DFE0-73BF15C55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Budapesti Pedagógiai Oktatási Központ</a:t>
            </a:r>
            <a:endParaRPr lang="en-US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35F7B606-93CC-27C1-9FB8-16B17D20A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23</a:t>
            </a:fld>
            <a:endParaRPr lang="en-US" dirty="0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CE232466-ECCB-4BFD-E56E-ACB365FA6C1A}"/>
              </a:ext>
            </a:extLst>
          </p:cNvPr>
          <p:cNvSpPr txBox="1"/>
          <p:nvPr/>
        </p:nvSpPr>
        <p:spPr>
          <a:xfrm>
            <a:off x="539465" y="1469025"/>
            <a:ext cx="11113070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hu-HU"/>
            </a:defPPr>
            <a:lvl1pPr marL="457200" indent="-457200">
              <a:spcAft>
                <a:spcPts val="1200"/>
              </a:spcAft>
              <a:buFont typeface="Arial" panose="020B0604020202020204" pitchFamily="34" charset="0"/>
              <a:buChar char="•"/>
              <a:defRPr sz="3200">
                <a:solidFill>
                  <a:schemeClr val="accent2">
                    <a:lumMod val="20000"/>
                    <a:lumOff val="80000"/>
                  </a:schemeClr>
                </a:solidFill>
                <a:latin typeface="Century" panose="02040604050505020304" pitchFamily="18" charset="0"/>
              </a:defRPr>
            </a:lvl1pPr>
          </a:lstStyle>
          <a:p>
            <a:r>
              <a:rPr lang="hu-HU" dirty="0"/>
              <a:t>Kiegészítő anyagok: nem kell a tankönyvet „újraírni”</a:t>
            </a:r>
          </a:p>
          <a:p>
            <a:r>
              <a:rPr lang="hu-HU" dirty="0"/>
              <a:t>NAT, Helyi tantervek, éves tanmenet megismerése</a:t>
            </a:r>
          </a:p>
          <a:p>
            <a:r>
              <a:rPr lang="hu-HU" dirty="0"/>
              <a:t>Fejlesztett kompetenciák</a:t>
            </a:r>
          </a:p>
          <a:p>
            <a:r>
              <a:rPr lang="hu-HU" dirty="0"/>
              <a:t>Módszertani indoklások!</a:t>
            </a:r>
          </a:p>
          <a:p>
            <a:r>
              <a:rPr lang="hu-HU" dirty="0"/>
              <a:t>Mikor lehet a hallgatót önállóan beengedni órát tartani?</a:t>
            </a:r>
          </a:p>
        </p:txBody>
      </p:sp>
    </p:spTree>
    <p:extLst>
      <p:ext uri="{BB962C8B-B14F-4D97-AF65-F5344CB8AC3E}">
        <p14:creationId xmlns:p14="http://schemas.microsoft.com/office/powerpoint/2010/main" val="7913396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A0CED687-4966-A888-EE50-06B9F7369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C3B46-E68F-48BB-ABC7-3B8498E2069C}" type="datetime1">
              <a:rPr lang="hu-HU" smtClean="0"/>
              <a:t>2024. 11. 24.</a:t>
            </a:fld>
            <a:endParaRPr lang="en-US" dirty="0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7939387F-3B65-19DB-DB56-982100F8A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Budapesti Pedagógiai Oktatási Központ</a:t>
            </a:r>
            <a:endParaRPr lang="en-US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F33DB2F4-327D-DB58-8A60-F128EDAFA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24</a:t>
            </a:fld>
            <a:endParaRPr lang="en-US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22F64582-607D-0C13-C2BE-B854902F6BA6}"/>
              </a:ext>
            </a:extLst>
          </p:cNvPr>
          <p:cNvSpPr txBox="1"/>
          <p:nvPr/>
        </p:nvSpPr>
        <p:spPr>
          <a:xfrm>
            <a:off x="950591" y="406515"/>
            <a:ext cx="101345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hu-HU"/>
            </a:defPPr>
            <a:lvl1pPr algn="ctr" fontAlgn="base">
              <a:defRPr sz="3200" b="0" i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Century" panose="02040604050505020304" pitchFamily="18" charset="0"/>
              </a:defRPr>
            </a:lvl1pPr>
          </a:lstStyle>
          <a:p>
            <a:r>
              <a:rPr lang="hu-HU" dirty="0"/>
              <a:t>Segítség a tanárjelölt portfóliójának elkészítéséhez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DA04145B-E1A0-A26B-5850-26B27F0FC820}"/>
              </a:ext>
            </a:extLst>
          </p:cNvPr>
          <p:cNvSpPr txBox="1"/>
          <p:nvPr/>
        </p:nvSpPr>
        <p:spPr>
          <a:xfrm>
            <a:off x="231712" y="1303940"/>
            <a:ext cx="11382356" cy="473975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hu-HU"/>
            </a:defPPr>
            <a:lvl1pPr marL="457200" indent="-457200">
              <a:spcAft>
                <a:spcPts val="1200"/>
              </a:spcAft>
              <a:buFont typeface="Arial" panose="020B0604020202020204" pitchFamily="34" charset="0"/>
              <a:buChar char="•"/>
              <a:defRPr sz="3200">
                <a:solidFill>
                  <a:schemeClr val="accent2">
                    <a:lumMod val="20000"/>
                    <a:lumOff val="80000"/>
                  </a:schemeClr>
                </a:solidFill>
                <a:latin typeface="Century" panose="02040604050505020304" pitchFamily="18" charset="0"/>
              </a:defRPr>
            </a:lvl1pPr>
          </a:lstStyle>
          <a:p>
            <a:r>
              <a:rPr lang="hu-HU" sz="2800" dirty="0"/>
              <a:t>Óravázlat és kiegészítő anyagok: nem maradhat bennük hiba</a:t>
            </a:r>
          </a:p>
          <a:p>
            <a:r>
              <a:rPr lang="hu-HU" sz="2800" dirty="0"/>
              <a:t>Óravázlat: meg kell nézni, az adott egyetem mit kér, azokra helyezni a hangsúlyt (pl. </a:t>
            </a:r>
            <a:r>
              <a:rPr lang="hu-HU" sz="2800" dirty="0" err="1"/>
              <a:t>subskills</a:t>
            </a:r>
            <a:r>
              <a:rPr lang="hu-HU" sz="2800" dirty="0"/>
              <a:t>…)</a:t>
            </a:r>
          </a:p>
          <a:p>
            <a:r>
              <a:rPr lang="hu-HU" sz="2800" dirty="0"/>
              <a:t>Fejlesztett kompetenciák tudatosítása</a:t>
            </a:r>
          </a:p>
          <a:p>
            <a:r>
              <a:rPr lang="hu-HU" sz="2800" dirty="0"/>
              <a:t>Módszertani indoklások!</a:t>
            </a:r>
          </a:p>
          <a:p>
            <a:r>
              <a:rPr lang="hu-HU" sz="2800" dirty="0"/>
              <a:t>Saját óravázlatunkkal kell jó példát mutatni, abból tud a hallgató tanulni</a:t>
            </a:r>
          </a:p>
          <a:p>
            <a:r>
              <a:rPr lang="hu-HU" sz="2800" dirty="0"/>
              <a:t>Megismerni az egyetem elvárásait, a hallgatói munkanapló fókuszait – ez alapján is vezetni az óramegbeszéléseket.</a:t>
            </a:r>
          </a:p>
        </p:txBody>
      </p:sp>
    </p:spTree>
    <p:extLst>
      <p:ext uri="{BB962C8B-B14F-4D97-AF65-F5344CB8AC3E}">
        <p14:creationId xmlns:p14="http://schemas.microsoft.com/office/powerpoint/2010/main" val="9204875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7279758D-0DBE-D2E0-7166-92F8FE19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C3B46-E68F-48BB-ABC7-3B8498E2069C}" type="datetime1">
              <a:rPr lang="hu-HU" smtClean="0"/>
              <a:t>2024. 11. 24.</a:t>
            </a:fld>
            <a:endParaRPr lang="en-US" dirty="0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5FF7D75D-E9CC-9AA5-FBCE-9E99C26BF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Budapesti Pedagógiai Oktatási Központ</a:t>
            </a:r>
            <a:endParaRPr lang="en-US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2BA5726A-4D84-3FC7-603D-1E6987346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25</a:t>
            </a:fld>
            <a:endParaRPr lang="en-US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16B46D79-B8D5-F95A-3243-F317E6386567}"/>
              </a:ext>
            </a:extLst>
          </p:cNvPr>
          <p:cNvSpPr txBox="1"/>
          <p:nvPr/>
        </p:nvSpPr>
        <p:spPr>
          <a:xfrm>
            <a:off x="3157361" y="576150"/>
            <a:ext cx="70889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hu-HU"/>
            </a:defPPr>
            <a:lvl1pPr algn="ctr" fontAlgn="base">
              <a:defRPr sz="3200" b="0" i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Century" panose="02040604050505020304" pitchFamily="18" charset="0"/>
              </a:defRPr>
            </a:lvl1pPr>
          </a:lstStyle>
          <a:p>
            <a:r>
              <a:rPr lang="hu-HU" dirty="0"/>
              <a:t>Miért jó mentortanárnak lenni?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E91DB506-6F3F-184E-77D3-F14D4B99668B}"/>
              </a:ext>
            </a:extLst>
          </p:cNvPr>
          <p:cNvSpPr txBox="1"/>
          <p:nvPr/>
        </p:nvSpPr>
        <p:spPr>
          <a:xfrm>
            <a:off x="240632" y="1429821"/>
            <a:ext cx="11490158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hu-HU"/>
            </a:defPPr>
            <a:lvl1pPr marL="457200" indent="-457200">
              <a:spcAft>
                <a:spcPts val="1200"/>
              </a:spcAft>
              <a:buFont typeface="Arial" panose="020B0604020202020204" pitchFamily="34" charset="0"/>
              <a:buChar char="•"/>
              <a:defRPr sz="3200">
                <a:solidFill>
                  <a:schemeClr val="accent2">
                    <a:lumMod val="20000"/>
                    <a:lumOff val="80000"/>
                  </a:schemeClr>
                </a:solidFill>
                <a:latin typeface="Century" panose="02040604050505020304" pitchFamily="18" charset="0"/>
              </a:defRPr>
            </a:lvl1pPr>
          </a:lstStyle>
          <a:p>
            <a:r>
              <a:rPr lang="hu-HU" dirty="0"/>
              <a:t>A gyerekek is szeretik a változatosságot</a:t>
            </a:r>
          </a:p>
          <a:p>
            <a:r>
              <a:rPr lang="hu-HU" dirty="0"/>
              <a:t>Legújabb trendek a módszertanban</a:t>
            </a:r>
          </a:p>
          <a:p>
            <a:r>
              <a:rPr lang="hu-HU" dirty="0"/>
              <a:t>IKT használata</a:t>
            </a:r>
          </a:p>
          <a:p>
            <a:r>
              <a:rPr lang="hu-HU" dirty="0"/>
              <a:t>Jó feladatok</a:t>
            </a:r>
          </a:p>
          <a:p>
            <a:r>
              <a:rPr lang="hu-HU" dirty="0"/>
              <a:t>Saját hibáink, rosszul rögzült dolgok…</a:t>
            </a:r>
          </a:p>
          <a:p>
            <a:r>
              <a:rPr lang="hu-HU" dirty="0"/>
              <a:t>Vizsgatanítás megbeszélése</a:t>
            </a:r>
          </a:p>
          <a:p>
            <a:r>
              <a:rPr lang="hu-HU" dirty="0"/>
              <a:t>Saját munkánk sokkal tudatosabb figyelése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89991A3D-866B-0B90-1DF6-DA5D0DBD65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8930" y="1967612"/>
            <a:ext cx="3387178" cy="33871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90784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30A16571-51F8-F938-897C-5C2BFE7A9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C3B46-E68F-48BB-ABC7-3B8498E2069C}" type="datetime1">
              <a:rPr lang="hu-HU" smtClean="0"/>
              <a:t>2024. 11. 24.</a:t>
            </a:fld>
            <a:endParaRPr lang="en-US" dirty="0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EC3E39E1-D28F-4D41-C5B6-54B8A9CE3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Budapesti Pedagógiai Oktatási Központ</a:t>
            </a:r>
            <a:endParaRPr lang="en-US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04DB8159-C43A-6599-DA22-638640426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26</a:t>
            </a:fld>
            <a:endParaRPr lang="en-US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7B0EDBA7-1F42-3B0F-7977-82FBFD25339E}"/>
              </a:ext>
            </a:extLst>
          </p:cNvPr>
          <p:cNvSpPr txBox="1"/>
          <p:nvPr/>
        </p:nvSpPr>
        <p:spPr>
          <a:xfrm>
            <a:off x="7289096" y="3018848"/>
            <a:ext cx="39677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3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vidzsu.hu/mentoring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19A5D6C4-A664-4B08-6752-E051D6F12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689112"/>
            <a:ext cx="5257800" cy="5257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Szív 7">
            <a:extLst>
              <a:ext uri="{FF2B5EF4-FFF2-40B4-BE49-F238E27FC236}">
                <a16:creationId xmlns:a16="http://schemas.microsoft.com/office/drawing/2014/main" id="{92EF4867-4826-DF12-3FB2-FB891B8982C9}"/>
              </a:ext>
            </a:extLst>
          </p:cNvPr>
          <p:cNvSpPr/>
          <p:nvPr/>
        </p:nvSpPr>
        <p:spPr>
          <a:xfrm>
            <a:off x="1115123" y="869795"/>
            <a:ext cx="769434" cy="646771"/>
          </a:xfrm>
          <a:prstGeom prst="heart">
            <a:avLst/>
          </a:prstGeom>
          <a:solidFill>
            <a:srgbClr val="99816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47909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056CAD45-37AD-00B6-DC97-3F6EBA7BD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C3B46-E68F-48BB-ABC7-3B8498E2069C}" type="datetime1">
              <a:rPr lang="hu-HU" smtClean="0"/>
              <a:t>2024. 11. 24.</a:t>
            </a:fld>
            <a:endParaRPr lang="en-US" dirty="0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B57E5452-23B8-2889-C18B-FCF536DB2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Budapesti Pedagógiai Oktatási Központ</a:t>
            </a:r>
            <a:endParaRPr lang="en-US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C0944E87-2E82-A21B-766B-9863CE72B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27</a:t>
            </a:fld>
            <a:endParaRPr lang="en-US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F4BDAC66-5E8A-F580-F409-1454BEBF82AA}"/>
              </a:ext>
            </a:extLst>
          </p:cNvPr>
          <p:cNvSpPr txBox="1"/>
          <p:nvPr/>
        </p:nvSpPr>
        <p:spPr>
          <a:xfrm>
            <a:off x="215675" y="2437392"/>
            <a:ext cx="609414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hu-HU"/>
            </a:defPPr>
            <a:lvl1pPr algn="ctr" fontAlgn="base">
              <a:defRPr sz="3200" b="0" i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Century" panose="02040604050505020304" pitchFamily="18" charset="0"/>
              </a:defRPr>
            </a:lvl1pPr>
          </a:lstStyle>
          <a:p>
            <a:r>
              <a:rPr lang="hu-HU" sz="4400" dirty="0"/>
              <a:t>Egyéb gondolatok, kérdések, beszélgetés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94FB85B9-485F-5AD7-1D56-3B400E1BEE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215" y="831272"/>
            <a:ext cx="5195455" cy="519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098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A4201BFA-291F-B42C-1A83-98AB1E876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C3B46-E68F-48BB-ABC7-3B8498E2069C}" type="datetime1">
              <a:rPr lang="hu-HU" smtClean="0"/>
              <a:t>2024. 11. 24.</a:t>
            </a:fld>
            <a:endParaRPr lang="en-US" dirty="0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AC3AED60-DAB4-C489-98B0-111C51D17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Budapesti Pedagógiai Oktatási Központ</a:t>
            </a:r>
            <a:endParaRPr lang="en-US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B628362D-75F9-B957-0FF6-4D08B73A2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3A3E66D9-6B38-6AB1-ED8A-B67AAC7F13C3}"/>
              </a:ext>
            </a:extLst>
          </p:cNvPr>
          <p:cNvSpPr txBox="1"/>
          <p:nvPr/>
        </p:nvSpPr>
        <p:spPr>
          <a:xfrm>
            <a:off x="516209" y="511127"/>
            <a:ext cx="11159582" cy="5893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23888" indent="-534988" algn="l" fontAlgn="base">
              <a:spcAft>
                <a:spcPts val="600"/>
              </a:spcAft>
              <a:buFont typeface="+mj-lt"/>
              <a:buAutoNum type="arabicPeriod"/>
            </a:pPr>
            <a:r>
              <a:rPr lang="hu-HU" sz="3200" b="0" i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Century" panose="02040604050505020304" pitchFamily="18" charset="0"/>
              </a:rPr>
              <a:t>A hallgató fogadása: az iskola és a csoportok bemutatása</a:t>
            </a:r>
          </a:p>
          <a:p>
            <a:pPr marL="623888" indent="-534988" algn="l" fontAlgn="base">
              <a:spcAft>
                <a:spcPts val="600"/>
              </a:spcAft>
              <a:buFont typeface="+mj-lt"/>
              <a:buAutoNum type="arabicPeriod"/>
            </a:pPr>
            <a:r>
              <a:rPr lang="hu-HU" sz="3200" b="0" i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Century" panose="02040604050505020304" pitchFamily="18" charset="0"/>
              </a:rPr>
              <a:t>Tanárjelölti kompetenciák: a fejlesztendő kompetenciák meghatározása</a:t>
            </a:r>
          </a:p>
          <a:p>
            <a:pPr marL="623888" indent="-534988" algn="l" fontAlgn="base">
              <a:spcAft>
                <a:spcPts val="600"/>
              </a:spcAft>
              <a:buFont typeface="+mj-lt"/>
              <a:buAutoNum type="arabicPeriod"/>
            </a:pPr>
            <a:r>
              <a:rPr lang="hu-HU" sz="3200" b="0" i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Century" panose="02040604050505020304" pitchFamily="18" charset="0"/>
              </a:rPr>
              <a:t>Hospitálások: etikája, készülés, megfigyelési szempontok, óramegbeszélés</a:t>
            </a:r>
          </a:p>
          <a:p>
            <a:pPr marL="623888" indent="-534988" algn="l" fontAlgn="base">
              <a:spcAft>
                <a:spcPts val="600"/>
              </a:spcAft>
              <a:buFont typeface="+mj-lt"/>
              <a:buAutoNum type="arabicPeriod"/>
            </a:pPr>
            <a:r>
              <a:rPr lang="hu-HU" sz="3200" b="0" i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Century" panose="02040604050505020304" pitchFamily="18" charset="0"/>
              </a:rPr>
              <a:t>A hallgató órái: a megbeszélés irányítása, megfelelő kérdések feltevése</a:t>
            </a:r>
          </a:p>
          <a:p>
            <a:pPr marL="623888" indent="-534988" algn="l" fontAlgn="base">
              <a:spcAft>
                <a:spcPts val="600"/>
              </a:spcAft>
              <a:buFont typeface="+mj-lt"/>
              <a:buAutoNum type="arabicPeriod"/>
            </a:pPr>
            <a:r>
              <a:rPr lang="hu-HU" sz="3200" b="0" i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Century" panose="02040604050505020304" pitchFamily="18" charset="0"/>
              </a:rPr>
              <a:t>Mit tanulhatunk a hallgatóktól? - a mentor önreflexiója</a:t>
            </a:r>
          </a:p>
          <a:p>
            <a:pPr marL="623888" indent="-534988" algn="l" fontAlgn="base">
              <a:spcAft>
                <a:spcPts val="600"/>
              </a:spcAft>
              <a:buFont typeface="+mj-lt"/>
              <a:buAutoNum type="arabicPeriod"/>
            </a:pPr>
            <a:r>
              <a:rPr lang="hu-HU" sz="3200" b="0" i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Century" panose="02040604050505020304" pitchFamily="18" charset="0"/>
              </a:rPr>
              <a:t>Egyéb gondolatok, beszélgetés</a:t>
            </a:r>
          </a:p>
        </p:txBody>
      </p:sp>
    </p:spTree>
    <p:extLst>
      <p:ext uri="{BB962C8B-B14F-4D97-AF65-F5344CB8AC3E}">
        <p14:creationId xmlns:p14="http://schemas.microsoft.com/office/powerpoint/2010/main" val="3132263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026932BF-FDCE-5AB5-E98C-F8DF36096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C3B46-E68F-48BB-ABC7-3B8498E2069C}" type="datetime1">
              <a:rPr lang="hu-HU" smtClean="0"/>
              <a:t>2024. 11. 24.</a:t>
            </a:fld>
            <a:endParaRPr lang="en-US" dirty="0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8944BA77-3F55-FEB3-DA37-0CDF96062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Budapesti Pedagógiai Oktatási Központ</a:t>
            </a:r>
            <a:endParaRPr lang="en-US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BC497FAA-59F5-A1D5-77AF-8AF6257AD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BB6CBE2B-9452-F525-0A7B-5725A070E673}"/>
              </a:ext>
            </a:extLst>
          </p:cNvPr>
          <p:cNvSpPr txBox="1"/>
          <p:nvPr/>
        </p:nvSpPr>
        <p:spPr>
          <a:xfrm>
            <a:off x="5304927" y="816372"/>
            <a:ext cx="6611346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4988" indent="-534988">
              <a:lnSpc>
                <a:spcPct val="150000"/>
              </a:lnSpc>
            </a:pPr>
            <a:r>
              <a:rPr lang="hu-HU" sz="3200" dirty="0">
                <a:solidFill>
                  <a:schemeClr val="accent2">
                    <a:lumMod val="20000"/>
                    <a:lumOff val="80000"/>
                  </a:schemeClr>
                </a:solidFill>
                <a:latin typeface="Century" panose="02040604050505020304" pitchFamily="18" charset="0"/>
              </a:rPr>
              <a:t>Mentorálás = állandó önreflexió</a:t>
            </a:r>
          </a:p>
          <a:p>
            <a:pPr marL="534988" indent="-534988">
              <a:lnSpc>
                <a:spcPct val="150000"/>
              </a:lnSpc>
            </a:pPr>
            <a:r>
              <a:rPr lang="hu-HU" sz="3200" dirty="0">
                <a:solidFill>
                  <a:schemeClr val="accent2">
                    <a:lumMod val="20000"/>
                    <a:lumOff val="80000"/>
                  </a:schemeClr>
                </a:solidFill>
                <a:latin typeface="Century" panose="02040604050505020304" pitchFamily="18" charset="0"/>
              </a:rPr>
              <a:t>Mit miért csináltam az órán?</a:t>
            </a:r>
          </a:p>
          <a:p>
            <a:pPr marL="534988" indent="-534988">
              <a:lnSpc>
                <a:spcPct val="150000"/>
              </a:lnSpc>
            </a:pPr>
            <a:r>
              <a:rPr lang="hu-HU" sz="3200" dirty="0">
                <a:solidFill>
                  <a:schemeClr val="accent2">
                    <a:lumMod val="20000"/>
                    <a:lumOff val="80000"/>
                  </a:schemeClr>
                </a:solidFill>
                <a:latin typeface="Century" panose="02040604050505020304" pitchFamily="18" charset="0"/>
              </a:rPr>
              <a:t>Mi volt vele a tervem?</a:t>
            </a:r>
          </a:p>
          <a:p>
            <a:pPr marL="534988" indent="-534988">
              <a:lnSpc>
                <a:spcPct val="150000"/>
              </a:lnSpc>
            </a:pPr>
            <a:r>
              <a:rPr lang="hu-HU" sz="3200" dirty="0">
                <a:solidFill>
                  <a:schemeClr val="accent2">
                    <a:lumMod val="20000"/>
                    <a:lumOff val="80000"/>
                  </a:schemeClr>
                </a:solidFill>
                <a:latin typeface="Century" panose="02040604050505020304" pitchFamily="18" charset="0"/>
              </a:rPr>
              <a:t>Mit szerettem volna fejleszteni? Valóban azt fejlesztettem?</a:t>
            </a:r>
          </a:p>
          <a:p>
            <a:pPr marL="534988" indent="-534988">
              <a:lnSpc>
                <a:spcPct val="150000"/>
              </a:lnSpc>
            </a:pPr>
            <a:r>
              <a:rPr lang="hu-HU" sz="3200" dirty="0">
                <a:solidFill>
                  <a:schemeClr val="accent2">
                    <a:lumMod val="20000"/>
                    <a:lumOff val="80000"/>
                  </a:schemeClr>
                </a:solidFill>
                <a:latin typeface="Century" panose="02040604050505020304" pitchFamily="18" charset="0"/>
              </a:rPr>
              <a:t>Órák állandó színvonala?</a:t>
            </a:r>
          </a:p>
          <a:p>
            <a:pPr marL="534988" indent="-534988">
              <a:lnSpc>
                <a:spcPct val="150000"/>
              </a:lnSpc>
            </a:pPr>
            <a:r>
              <a:rPr lang="hu-HU" sz="3200" dirty="0">
                <a:solidFill>
                  <a:schemeClr val="accent2">
                    <a:lumMod val="20000"/>
                    <a:lumOff val="80000"/>
                  </a:schemeClr>
                </a:solidFill>
                <a:latin typeface="Century" panose="02040604050505020304" pitchFamily="18" charset="0"/>
              </a:rPr>
              <a:t>Diákokkal a kapcsolat?</a:t>
            </a:r>
          </a:p>
          <a:p>
            <a:endParaRPr lang="en-GB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7BECA50F-B402-CED4-26B9-56C2EA116B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969" y="1142832"/>
            <a:ext cx="4128654" cy="412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069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E49AA2CF-B054-266B-3157-C507BD1F1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C3B46-E68F-48BB-ABC7-3B8498E2069C}" type="datetime1">
              <a:rPr lang="hu-HU" smtClean="0"/>
              <a:t>2024. 11. 24.</a:t>
            </a:fld>
            <a:endParaRPr lang="en-US" dirty="0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5C290387-194B-7F4C-5646-58D95BBE5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Budapesti Pedagógiai Oktatási Központ</a:t>
            </a:r>
            <a:endParaRPr lang="en-US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CA645917-557D-A96E-D10F-DB9F26C75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</a:t>
            </a:fld>
            <a:endParaRPr lang="en-US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ED8F3576-A6CE-74C0-6B05-50A37CC885C4}"/>
              </a:ext>
            </a:extLst>
          </p:cNvPr>
          <p:cNvSpPr txBox="1"/>
          <p:nvPr/>
        </p:nvSpPr>
        <p:spPr>
          <a:xfrm>
            <a:off x="2443289" y="396638"/>
            <a:ext cx="76388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hu-HU" sz="3200" b="0" i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Century" panose="02040604050505020304" pitchFamily="18" charset="0"/>
              </a:rPr>
              <a:t>A hallgató fogadása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68DDB27F-9474-E833-CA30-A2772E0BB831}"/>
              </a:ext>
            </a:extLst>
          </p:cNvPr>
          <p:cNvSpPr txBox="1"/>
          <p:nvPr/>
        </p:nvSpPr>
        <p:spPr>
          <a:xfrm>
            <a:off x="355879" y="1217680"/>
            <a:ext cx="7638861" cy="4555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850" indent="-450850">
              <a:spcAft>
                <a:spcPts val="1200"/>
              </a:spcAft>
            </a:pPr>
            <a:r>
              <a:rPr lang="hu-HU" sz="2400" dirty="0">
                <a:solidFill>
                  <a:schemeClr val="accent2">
                    <a:lumMod val="20000"/>
                    <a:lumOff val="80000"/>
                  </a:schemeClr>
                </a:solidFill>
                <a:latin typeface="Century" panose="02040604050505020304" pitchFamily="18" charset="0"/>
              </a:rPr>
              <a:t>A vezetőség és a kollégák bemutatása</a:t>
            </a:r>
          </a:p>
          <a:p>
            <a:pPr marL="450850" indent="-450850">
              <a:spcAft>
                <a:spcPts val="1200"/>
              </a:spcAft>
            </a:pPr>
            <a:r>
              <a:rPr lang="hu-HU" sz="2400" dirty="0">
                <a:solidFill>
                  <a:schemeClr val="accent2">
                    <a:lumMod val="20000"/>
                    <a:lumOff val="80000"/>
                  </a:schemeClr>
                </a:solidFill>
                <a:latin typeface="Century" panose="02040604050505020304" pitchFamily="18" charset="0"/>
              </a:rPr>
              <a:t>Az iskola, mint épület megismerése</a:t>
            </a:r>
          </a:p>
          <a:p>
            <a:pPr marL="450850" indent="-450850">
              <a:spcAft>
                <a:spcPts val="1200"/>
              </a:spcAft>
            </a:pPr>
            <a:r>
              <a:rPr lang="hu-HU" sz="2400" dirty="0">
                <a:solidFill>
                  <a:schemeClr val="accent2">
                    <a:lumMod val="20000"/>
                    <a:lumOff val="80000"/>
                  </a:schemeClr>
                </a:solidFill>
                <a:latin typeface="Century" panose="02040604050505020304" pitchFamily="18" charset="0"/>
              </a:rPr>
              <a:t>A tanórák rendje, a Házirend, az </a:t>
            </a:r>
            <a:r>
              <a:rPr lang="hu-HU" sz="24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Century" panose="02040604050505020304" pitchFamily="18" charset="0"/>
              </a:rPr>
              <a:t>SzMSz</a:t>
            </a:r>
            <a:r>
              <a:rPr lang="hu-HU" sz="2400" dirty="0">
                <a:solidFill>
                  <a:schemeClr val="accent2">
                    <a:lumMod val="20000"/>
                    <a:lumOff val="80000"/>
                  </a:schemeClr>
                </a:solidFill>
                <a:latin typeface="Century" panose="02040604050505020304" pitchFamily="18" charset="0"/>
              </a:rPr>
              <a:t>, a Helyi tanterv és a Pedagógiai program rövid ismertetése, vizsgák rendje</a:t>
            </a:r>
          </a:p>
          <a:p>
            <a:pPr marL="450850" indent="-450850">
              <a:spcAft>
                <a:spcPts val="1200"/>
              </a:spcAft>
            </a:pPr>
            <a:r>
              <a:rPr lang="hu-HU" sz="2400" dirty="0">
                <a:solidFill>
                  <a:schemeClr val="accent2">
                    <a:lumMod val="20000"/>
                    <a:lumOff val="80000"/>
                  </a:schemeClr>
                </a:solidFill>
                <a:latin typeface="Century" panose="02040604050505020304" pitchFamily="18" charset="0"/>
              </a:rPr>
              <a:t>Elvek, célok, értékrend megismerése</a:t>
            </a:r>
          </a:p>
          <a:p>
            <a:pPr marL="450850" indent="-450850">
              <a:spcAft>
                <a:spcPts val="1200"/>
              </a:spcAft>
            </a:pPr>
            <a:r>
              <a:rPr lang="hu-HU" sz="2400" dirty="0">
                <a:solidFill>
                  <a:schemeClr val="accent2">
                    <a:lumMod val="20000"/>
                    <a:lumOff val="80000"/>
                  </a:schemeClr>
                </a:solidFill>
                <a:latin typeface="Century" panose="02040604050505020304" pitchFamily="18" charset="0"/>
              </a:rPr>
              <a:t>A különböző osztálytípusok megismerése</a:t>
            </a:r>
          </a:p>
          <a:p>
            <a:pPr marL="450850" indent="-450850">
              <a:spcAft>
                <a:spcPts val="1200"/>
              </a:spcAft>
            </a:pPr>
            <a:r>
              <a:rPr lang="hu-HU" sz="2400" dirty="0">
                <a:solidFill>
                  <a:schemeClr val="accent2">
                    <a:lumMod val="20000"/>
                    <a:lumOff val="80000"/>
                  </a:schemeClr>
                </a:solidFill>
                <a:latin typeface="Century" panose="02040604050505020304" pitchFamily="18" charset="0"/>
              </a:rPr>
              <a:t>Csoportok megismerése: heti óraszám, tanulók száma, szint, tankönyv, kimeneti elvárás, különlegességek </a:t>
            </a:r>
            <a:endParaRPr lang="hu-HU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629BE7CE-3E8E-D9F7-FDA7-F297C2DE9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9261" y="1826061"/>
            <a:ext cx="3205878" cy="3205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452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A6E392-E2E7-9B56-3685-727A2F4F8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07973238-DD42-38EA-884B-30FB23CEB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C3B46-E68F-48BB-ABC7-3B8498E2069C}" type="datetime1">
              <a:rPr lang="hu-HU" smtClean="0"/>
              <a:t>2024. 11. 24.</a:t>
            </a:fld>
            <a:endParaRPr lang="en-US" dirty="0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CBE9BA27-E8E2-820A-0699-5608F814A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Budapesti Pedagógiai Oktatási Központ</a:t>
            </a:r>
            <a:endParaRPr lang="en-US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8E9A4F7E-C394-219E-F960-48B1C3011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0BBB80EA-EAA5-6ABA-158A-D5B5D0319C07}"/>
              </a:ext>
            </a:extLst>
          </p:cNvPr>
          <p:cNvSpPr txBox="1"/>
          <p:nvPr/>
        </p:nvSpPr>
        <p:spPr>
          <a:xfrm>
            <a:off x="2443289" y="396638"/>
            <a:ext cx="76388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hu-HU" sz="3200" b="0" i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Century" panose="02040604050505020304" pitchFamily="18" charset="0"/>
              </a:rPr>
              <a:t>A hallgató fogadása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6F327E39-F97F-E5ED-1351-75731C3B5F14}"/>
              </a:ext>
            </a:extLst>
          </p:cNvPr>
          <p:cNvSpPr txBox="1"/>
          <p:nvPr/>
        </p:nvSpPr>
        <p:spPr>
          <a:xfrm>
            <a:off x="212736" y="1496781"/>
            <a:ext cx="11517146" cy="4269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</a:pPr>
            <a:r>
              <a:rPr lang="hu-HU" sz="3200" dirty="0">
                <a:solidFill>
                  <a:schemeClr val="accent2">
                    <a:lumMod val="20000"/>
                    <a:lumOff val="80000"/>
                  </a:schemeClr>
                </a:solidFill>
                <a:latin typeface="Century" panose="02040604050505020304" pitchFamily="18" charset="0"/>
              </a:rPr>
              <a:t>Tervezet elkészítése</a:t>
            </a:r>
          </a:p>
          <a:p>
            <a:pPr marL="720725" lvl="0" indent="-342900" algn="just">
              <a:spcBef>
                <a:spcPts val="600"/>
              </a:spcBef>
              <a:spcAft>
                <a:spcPts val="1000"/>
              </a:spcAft>
              <a:buFont typeface="Courier New" panose="02070309020205020404" pitchFamily="49" charset="0"/>
              <a:buChar char="o"/>
              <a:tabLst>
                <a:tab pos="810260" algn="l"/>
              </a:tabLst>
            </a:pPr>
            <a:r>
              <a:rPr lang="hu-HU" sz="2800" dirty="0">
                <a:solidFill>
                  <a:schemeClr val="accent2">
                    <a:lumMod val="20000"/>
                    <a:lumOff val="80000"/>
                  </a:schemeClr>
                </a:solidFill>
                <a:latin typeface="Century" panose="02040604050505020304" pitchFamily="18" charset="0"/>
              </a:rPr>
              <a:t>Milyen céljai, tervei vannak?</a:t>
            </a:r>
          </a:p>
          <a:p>
            <a:pPr marL="720725" lvl="0" indent="-342900" algn="just">
              <a:spcBef>
                <a:spcPts val="600"/>
              </a:spcBef>
              <a:spcAft>
                <a:spcPts val="1000"/>
              </a:spcAft>
              <a:buFont typeface="Courier New" panose="02070309020205020404" pitchFamily="49" charset="0"/>
              <a:buChar char="o"/>
              <a:tabLst>
                <a:tab pos="810260" algn="l"/>
              </a:tabLst>
            </a:pPr>
            <a:r>
              <a:rPr lang="hu-HU" sz="2800" dirty="0">
                <a:solidFill>
                  <a:schemeClr val="accent2">
                    <a:lumMod val="20000"/>
                    <a:lumOff val="80000"/>
                  </a:schemeClr>
                </a:solidFill>
                <a:latin typeface="Century" panose="02040604050505020304" pitchFamily="18" charset="0"/>
              </a:rPr>
              <a:t>Hogyan fogunk együtt dolgozni? </a:t>
            </a:r>
          </a:p>
          <a:p>
            <a:pPr marL="720725" lvl="0" indent="-342900" algn="just">
              <a:spcBef>
                <a:spcPts val="600"/>
              </a:spcBef>
              <a:spcAft>
                <a:spcPts val="1000"/>
              </a:spcAft>
              <a:buFont typeface="Courier New" panose="02070309020205020404" pitchFamily="49" charset="0"/>
              <a:buChar char="o"/>
              <a:tabLst>
                <a:tab pos="810260" algn="l"/>
              </a:tabLst>
            </a:pPr>
            <a:r>
              <a:rPr lang="hu-HU" sz="2800" dirty="0">
                <a:solidFill>
                  <a:schemeClr val="accent2">
                    <a:lumMod val="20000"/>
                    <a:lumOff val="80000"/>
                  </a:schemeClr>
                </a:solidFill>
                <a:latin typeface="Century" panose="02040604050505020304" pitchFamily="18" charset="0"/>
              </a:rPr>
              <a:t>Milyen elvárásaink vannak egymás felé? </a:t>
            </a:r>
          </a:p>
          <a:p>
            <a:pPr marL="720725" lvl="0" indent="-342900" algn="just">
              <a:spcBef>
                <a:spcPts val="600"/>
              </a:spcBef>
              <a:spcAft>
                <a:spcPts val="1000"/>
              </a:spcAft>
              <a:buFont typeface="Courier New" panose="02070309020205020404" pitchFamily="49" charset="0"/>
              <a:buChar char="o"/>
              <a:tabLst>
                <a:tab pos="810260" algn="l"/>
              </a:tabLst>
            </a:pPr>
            <a:r>
              <a:rPr lang="hu-HU" sz="2800" dirty="0">
                <a:solidFill>
                  <a:schemeClr val="accent2">
                    <a:lumMod val="20000"/>
                    <a:lumOff val="80000"/>
                  </a:schemeClr>
                </a:solidFill>
                <a:latin typeface="Century" panose="02040604050505020304" pitchFamily="18" charset="0"/>
              </a:rPr>
              <a:t>Milyen időbeosztásban tud az iskolában jelen lenni? </a:t>
            </a:r>
          </a:p>
          <a:p>
            <a:pPr marL="720725" lvl="0" indent="-342900" algn="just">
              <a:spcBef>
                <a:spcPts val="600"/>
              </a:spcBef>
              <a:spcAft>
                <a:spcPts val="1000"/>
              </a:spcAft>
              <a:buFont typeface="Courier New" panose="02070309020205020404" pitchFamily="49" charset="0"/>
              <a:buChar char="o"/>
              <a:tabLst>
                <a:tab pos="810260" algn="l"/>
              </a:tabLst>
            </a:pPr>
            <a:r>
              <a:rPr lang="hu-HU" sz="2800" dirty="0">
                <a:solidFill>
                  <a:schemeClr val="accent2">
                    <a:lumMod val="20000"/>
                    <a:lumOff val="80000"/>
                  </a:schemeClr>
                </a:solidFill>
                <a:latin typeface="Century" panose="02040604050505020304" pitchFamily="18" charset="0"/>
              </a:rPr>
              <a:t>Miben segítsek még a szakmai fejlődésében (pl. portfólió, szakdolgozat, stb.) 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FB2EDEAB-A2CE-968B-117B-8CD5856AB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4870" y="907099"/>
            <a:ext cx="2994660" cy="299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371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01B56254-83E4-0334-EDBA-52E145774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C3B46-E68F-48BB-ABC7-3B8498E2069C}" type="datetime1">
              <a:rPr lang="hu-HU" smtClean="0"/>
              <a:t>2024. 11. 24.</a:t>
            </a:fld>
            <a:endParaRPr lang="en-US" dirty="0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E51CD0DC-6E17-2154-10B1-341BBEACC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Budapesti Pedagógiai Oktatási Központ</a:t>
            </a:r>
            <a:endParaRPr lang="en-US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08637B0C-4D2C-6345-C707-0A150EDBC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</a:t>
            </a:fld>
            <a:endParaRPr lang="en-US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547258D2-1849-AD94-8686-F3229922D70D}"/>
              </a:ext>
            </a:extLst>
          </p:cNvPr>
          <p:cNvSpPr txBox="1"/>
          <p:nvPr/>
        </p:nvSpPr>
        <p:spPr>
          <a:xfrm>
            <a:off x="3047070" y="505298"/>
            <a:ext cx="60941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hu-HU"/>
            </a:defPPr>
            <a:lvl1pPr algn="ctr" fontAlgn="base">
              <a:defRPr sz="3200" b="0" i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Century" panose="02040604050505020304" pitchFamily="18" charset="0"/>
              </a:defRPr>
            </a:lvl1pPr>
          </a:lstStyle>
          <a:p>
            <a:r>
              <a:rPr lang="hu-HU" dirty="0"/>
              <a:t>Tanárjelölti kompetenciák</a:t>
            </a:r>
          </a:p>
        </p:txBody>
      </p:sp>
      <p:grpSp>
        <p:nvGrpSpPr>
          <p:cNvPr id="6" name="Csoportba foglalás 5">
            <a:extLst>
              <a:ext uri="{FF2B5EF4-FFF2-40B4-BE49-F238E27FC236}">
                <a16:creationId xmlns:a16="http://schemas.microsoft.com/office/drawing/2014/main" id="{68CD0F17-AF4B-7752-1594-24FE563D94AF}"/>
              </a:ext>
            </a:extLst>
          </p:cNvPr>
          <p:cNvGrpSpPr/>
          <p:nvPr/>
        </p:nvGrpSpPr>
        <p:grpSpPr>
          <a:xfrm>
            <a:off x="415381" y="1497330"/>
            <a:ext cx="11357519" cy="4375315"/>
            <a:chOff x="437684" y="2594660"/>
            <a:chExt cx="8505593" cy="3857849"/>
          </a:xfrm>
        </p:grpSpPr>
        <p:sp>
          <p:nvSpPr>
            <p:cNvPr id="7" name="Szövegdoboz 6">
              <a:extLst>
                <a:ext uri="{FF2B5EF4-FFF2-40B4-BE49-F238E27FC236}">
                  <a16:creationId xmlns:a16="http://schemas.microsoft.com/office/drawing/2014/main" id="{7D911660-12CB-0030-DAA2-88C924E36DDD}"/>
                </a:ext>
              </a:extLst>
            </p:cNvPr>
            <p:cNvSpPr txBox="1"/>
            <p:nvPr/>
          </p:nvSpPr>
          <p:spPr>
            <a:xfrm>
              <a:off x="437685" y="2594660"/>
              <a:ext cx="840523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hu-HU"/>
              </a:defPPr>
              <a:lvl1pPr marL="450850" indent="-450850">
                <a:spcAft>
                  <a:spcPts val="1200"/>
                </a:spcAft>
                <a:defRPr sz="240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Century" panose="02040604050505020304" pitchFamily="18" charset="0"/>
                </a:defRPr>
              </a:lvl1pPr>
            </a:lstStyle>
            <a:p>
              <a:r>
                <a:rPr lang="hu-HU" dirty="0"/>
                <a:t>1. A tanuló személyiségének fejlesztése, az egyéni bánásmód érvényesítése</a:t>
              </a:r>
            </a:p>
          </p:txBody>
        </p:sp>
        <p:sp>
          <p:nvSpPr>
            <p:cNvPr id="8" name="Szövegdoboz 7">
              <a:extLst>
                <a:ext uri="{FF2B5EF4-FFF2-40B4-BE49-F238E27FC236}">
                  <a16:creationId xmlns:a16="http://schemas.microsoft.com/office/drawing/2014/main" id="{6AB021C2-8F74-008B-A84B-A528DD29937A}"/>
                </a:ext>
              </a:extLst>
            </p:cNvPr>
            <p:cNvSpPr txBox="1"/>
            <p:nvPr/>
          </p:nvSpPr>
          <p:spPr>
            <a:xfrm>
              <a:off x="437685" y="3059668"/>
              <a:ext cx="797033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hu-HU"/>
              </a:defPPr>
              <a:lvl1pPr marL="450850" indent="-450850">
                <a:spcAft>
                  <a:spcPts val="1200"/>
                </a:spcAft>
                <a:defRPr sz="240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Century" panose="02040604050505020304" pitchFamily="18" charset="0"/>
                </a:defRPr>
              </a:lvl1pPr>
            </a:lstStyle>
            <a:p>
              <a:r>
                <a:rPr lang="hu-HU" dirty="0"/>
                <a:t>2. A tanulói csoportok, közösségek alakulásának segítése, fejlesztése</a:t>
              </a:r>
            </a:p>
          </p:txBody>
        </p:sp>
        <p:sp>
          <p:nvSpPr>
            <p:cNvPr id="9" name="Szövegdoboz 8">
              <a:extLst>
                <a:ext uri="{FF2B5EF4-FFF2-40B4-BE49-F238E27FC236}">
                  <a16:creationId xmlns:a16="http://schemas.microsoft.com/office/drawing/2014/main" id="{4D884275-6681-4CE3-9ADB-518D3ECCCFD6}"/>
                </a:ext>
              </a:extLst>
            </p:cNvPr>
            <p:cNvSpPr txBox="1"/>
            <p:nvPr/>
          </p:nvSpPr>
          <p:spPr>
            <a:xfrm>
              <a:off x="437685" y="3524676"/>
              <a:ext cx="609414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hu-HU"/>
              </a:defPPr>
              <a:lvl1pPr marL="450850" indent="-450850">
                <a:spcAft>
                  <a:spcPts val="1200"/>
                </a:spcAft>
                <a:defRPr sz="240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Century" panose="02040604050505020304" pitchFamily="18" charset="0"/>
                </a:defRPr>
              </a:lvl1pPr>
            </a:lstStyle>
            <a:p>
              <a:r>
                <a:rPr lang="hu-HU" dirty="0"/>
                <a:t>3. A szakmódszertani és a szaktárgyi tudás</a:t>
              </a:r>
            </a:p>
          </p:txBody>
        </p:sp>
        <p:sp>
          <p:nvSpPr>
            <p:cNvPr id="10" name="Szövegdoboz 9">
              <a:extLst>
                <a:ext uri="{FF2B5EF4-FFF2-40B4-BE49-F238E27FC236}">
                  <a16:creationId xmlns:a16="http://schemas.microsoft.com/office/drawing/2014/main" id="{97FCAA3B-5ED7-482F-4C99-4C6BA9DBC50E}"/>
                </a:ext>
              </a:extLst>
            </p:cNvPr>
            <p:cNvSpPr txBox="1"/>
            <p:nvPr/>
          </p:nvSpPr>
          <p:spPr>
            <a:xfrm>
              <a:off x="437685" y="4014549"/>
              <a:ext cx="609414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hu-HU"/>
              </a:defPPr>
              <a:lvl1pPr marL="450850" indent="-450850">
                <a:spcAft>
                  <a:spcPts val="1200"/>
                </a:spcAft>
                <a:defRPr sz="240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Century" panose="02040604050505020304" pitchFamily="18" charset="0"/>
                </a:defRPr>
              </a:lvl1pPr>
            </a:lstStyle>
            <a:p>
              <a:r>
                <a:rPr lang="pt-BR" dirty="0"/>
                <a:t>4. A pedagógiai folyamat tervezése</a:t>
              </a:r>
              <a:endParaRPr lang="hu-HU" dirty="0"/>
            </a:p>
          </p:txBody>
        </p:sp>
        <p:sp>
          <p:nvSpPr>
            <p:cNvPr id="11" name="Szövegdoboz 10">
              <a:extLst>
                <a:ext uri="{FF2B5EF4-FFF2-40B4-BE49-F238E27FC236}">
                  <a16:creationId xmlns:a16="http://schemas.microsoft.com/office/drawing/2014/main" id="{C3B23712-D14D-51DB-E1F9-1A177CF86AD8}"/>
                </a:ext>
              </a:extLst>
            </p:cNvPr>
            <p:cNvSpPr txBox="1"/>
            <p:nvPr/>
          </p:nvSpPr>
          <p:spPr>
            <a:xfrm>
              <a:off x="437685" y="4520247"/>
              <a:ext cx="609414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hu-HU"/>
              </a:defPPr>
              <a:lvl1pPr marL="450850" indent="-450850">
                <a:spcAft>
                  <a:spcPts val="1200"/>
                </a:spcAft>
                <a:defRPr sz="240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Century" panose="02040604050505020304" pitchFamily="18" charset="0"/>
                </a:defRPr>
              </a:lvl1pPr>
            </a:lstStyle>
            <a:p>
              <a:r>
                <a:rPr lang="hu-HU" dirty="0"/>
                <a:t>5. A tanulás támogatása, szervezése és irányítása</a:t>
              </a:r>
            </a:p>
          </p:txBody>
        </p:sp>
        <p:sp>
          <p:nvSpPr>
            <p:cNvPr id="12" name="Szövegdoboz 11">
              <a:extLst>
                <a:ext uri="{FF2B5EF4-FFF2-40B4-BE49-F238E27FC236}">
                  <a16:creationId xmlns:a16="http://schemas.microsoft.com/office/drawing/2014/main" id="{0359EB5F-7A21-620D-639B-6282D34ADB7C}"/>
                </a:ext>
              </a:extLst>
            </p:cNvPr>
            <p:cNvSpPr txBox="1"/>
            <p:nvPr/>
          </p:nvSpPr>
          <p:spPr>
            <a:xfrm>
              <a:off x="437685" y="5025945"/>
              <a:ext cx="609414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hu-HU"/>
              </a:defPPr>
              <a:lvl1pPr marL="450850" indent="-450850">
                <a:spcAft>
                  <a:spcPts val="1200"/>
                </a:spcAft>
                <a:defRPr sz="240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Century" panose="02040604050505020304" pitchFamily="18" charset="0"/>
                </a:defRPr>
              </a:lvl1pPr>
            </a:lstStyle>
            <a:p>
              <a:r>
                <a:rPr lang="hu-HU" dirty="0"/>
                <a:t>6. A pedagógiai folyamatok és a tanulók értékelése</a:t>
              </a:r>
            </a:p>
          </p:txBody>
        </p:sp>
        <p:sp>
          <p:nvSpPr>
            <p:cNvPr id="13" name="Szövegdoboz 12">
              <a:extLst>
                <a:ext uri="{FF2B5EF4-FFF2-40B4-BE49-F238E27FC236}">
                  <a16:creationId xmlns:a16="http://schemas.microsoft.com/office/drawing/2014/main" id="{D1862411-62B2-339E-1567-CA66253F93CC}"/>
                </a:ext>
              </a:extLst>
            </p:cNvPr>
            <p:cNvSpPr txBox="1"/>
            <p:nvPr/>
          </p:nvSpPr>
          <p:spPr>
            <a:xfrm>
              <a:off x="437684" y="5531643"/>
              <a:ext cx="850559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hu-HU"/>
              </a:defPPr>
              <a:lvl1pPr marL="450850" indent="-450850">
                <a:spcAft>
                  <a:spcPts val="1200"/>
                </a:spcAft>
                <a:defRPr sz="240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Century" panose="02040604050505020304" pitchFamily="18" charset="0"/>
                </a:defRPr>
              </a:lvl1pPr>
            </a:lstStyle>
            <a:p>
              <a:r>
                <a:rPr lang="hu-HU" dirty="0"/>
                <a:t>7. A kommunikáció, a szakmai együttműködés és a pályaidentitás területén</a:t>
              </a:r>
            </a:p>
          </p:txBody>
        </p:sp>
        <p:sp>
          <p:nvSpPr>
            <p:cNvPr id="14" name="Szövegdoboz 13">
              <a:extLst>
                <a:ext uri="{FF2B5EF4-FFF2-40B4-BE49-F238E27FC236}">
                  <a16:creationId xmlns:a16="http://schemas.microsoft.com/office/drawing/2014/main" id="{CA68D7A2-71A7-13A5-62C8-6E69022453C1}"/>
                </a:ext>
              </a:extLst>
            </p:cNvPr>
            <p:cNvSpPr txBox="1"/>
            <p:nvPr/>
          </p:nvSpPr>
          <p:spPr>
            <a:xfrm>
              <a:off x="437685" y="5990844"/>
              <a:ext cx="609414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hu-HU"/>
              </a:defPPr>
              <a:lvl1pPr marL="450850" indent="-450850">
                <a:spcAft>
                  <a:spcPts val="1200"/>
                </a:spcAft>
                <a:defRPr sz="240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Century" panose="02040604050505020304" pitchFamily="18" charset="0"/>
                </a:defRPr>
              </a:lvl1pPr>
            </a:lstStyle>
            <a:p>
              <a:r>
                <a:rPr lang="pt-BR" dirty="0"/>
                <a:t>8. Autonómia és a felelősségvállalás</a:t>
              </a:r>
              <a:endParaRPr lang="hu-HU" dirty="0"/>
            </a:p>
          </p:txBody>
        </p:sp>
      </p:grpSp>
    </p:spTree>
    <p:extLst>
      <p:ext uri="{BB962C8B-B14F-4D97-AF65-F5344CB8AC3E}">
        <p14:creationId xmlns:p14="http://schemas.microsoft.com/office/powerpoint/2010/main" val="521188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5CB97743-3C7A-78E8-C1D5-2D418A6C6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C3B46-E68F-48BB-ABC7-3B8498E2069C}" type="datetime1">
              <a:rPr lang="hu-HU" smtClean="0"/>
              <a:t>2024. 11. 24.</a:t>
            </a:fld>
            <a:endParaRPr lang="en-US" dirty="0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85A0D273-17FA-D480-1324-6F9AE7522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Budapesti Pedagógiai Oktatási Központ</a:t>
            </a:r>
            <a:endParaRPr lang="en-US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73AA3D2C-AD66-6048-C1D3-9F143F288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8</a:t>
            </a:fld>
            <a:endParaRPr lang="en-US" dirty="0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4AE1DC26-8F89-100E-90BD-BF4B4F77EE87}"/>
              </a:ext>
            </a:extLst>
          </p:cNvPr>
          <p:cNvSpPr txBox="1"/>
          <p:nvPr/>
        </p:nvSpPr>
        <p:spPr>
          <a:xfrm>
            <a:off x="3048000" y="556552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hu-HU"/>
            </a:defPPr>
            <a:lvl1pPr algn="ctr" fontAlgn="base">
              <a:defRPr sz="3200" b="0" i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Century" panose="02040604050505020304" pitchFamily="18" charset="0"/>
              </a:defRPr>
            </a:lvl1pPr>
          </a:lstStyle>
          <a:p>
            <a:r>
              <a:rPr lang="hu-HU" dirty="0"/>
              <a:t>Hospitálások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9201BF7F-33FA-287F-5660-D7CF4DCF138C}"/>
              </a:ext>
            </a:extLst>
          </p:cNvPr>
          <p:cNvSpPr txBox="1"/>
          <p:nvPr/>
        </p:nvSpPr>
        <p:spPr>
          <a:xfrm>
            <a:off x="504593" y="1351508"/>
            <a:ext cx="10849207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hu-HU"/>
            </a:defPPr>
            <a:lvl1pPr marL="450850" indent="-450850">
              <a:spcAft>
                <a:spcPts val="1200"/>
              </a:spcAft>
              <a:defRPr sz="2400">
                <a:solidFill>
                  <a:schemeClr val="accent2">
                    <a:lumMod val="20000"/>
                    <a:lumOff val="80000"/>
                  </a:schemeClr>
                </a:solidFill>
                <a:latin typeface="Century" panose="02040604050505020304" pitchFamily="18" charset="0"/>
              </a:defRPr>
            </a:lvl1pPr>
          </a:lstStyle>
          <a:p>
            <a:r>
              <a:rPr lang="hu-HU" sz="3200" dirty="0"/>
              <a:t>Saját óravázlatot készíteni, az alapján figyelje meg az órákat.</a:t>
            </a:r>
          </a:p>
          <a:p>
            <a:r>
              <a:rPr lang="hu-HU" sz="3200" dirty="0"/>
              <a:t>Hospitálási szempontokat adni</a:t>
            </a:r>
          </a:p>
          <a:p>
            <a:pPr marL="984250"/>
            <a:r>
              <a:rPr lang="hu-HU" sz="3200" dirty="0"/>
              <a:t> </a:t>
            </a:r>
            <a:r>
              <a:rPr lang="hu-HU" sz="3200" dirty="0" err="1"/>
              <a:t>Pl</a:t>
            </a:r>
            <a:r>
              <a:rPr lang="hu-HU" sz="3200" dirty="0"/>
              <a:t>: btk.ppke.hu/tanari-gyakorlatok-2: </a:t>
            </a:r>
            <a:r>
              <a:rPr lang="hu-HU" sz="3200" dirty="0" err="1"/>
              <a:t>Observation</a:t>
            </a:r>
            <a:r>
              <a:rPr lang="hu-HU" sz="3200" dirty="0"/>
              <a:t> </a:t>
            </a:r>
            <a:r>
              <a:rPr lang="hu-HU" sz="3200" dirty="0" err="1"/>
              <a:t>tasks</a:t>
            </a:r>
            <a:endParaRPr lang="hu-HU" sz="3200" dirty="0"/>
          </a:p>
          <a:p>
            <a:r>
              <a:rPr lang="hu-HU" sz="3200" dirty="0"/>
              <a:t>Adatok feldolgozása: lehetőleg azonnal az óra után</a:t>
            </a:r>
          </a:p>
          <a:p>
            <a:r>
              <a:rPr lang="hu-HU" sz="3200" dirty="0"/>
              <a:t>Mindig a megfigyelt kezdi az óramegbeszélést!</a:t>
            </a:r>
          </a:p>
        </p:txBody>
      </p:sp>
    </p:spTree>
    <p:extLst>
      <p:ext uri="{BB962C8B-B14F-4D97-AF65-F5344CB8AC3E}">
        <p14:creationId xmlns:p14="http://schemas.microsoft.com/office/powerpoint/2010/main" val="8447788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41DA658A-F861-0C2E-9E3E-C159D171E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C3B46-E68F-48BB-ABC7-3B8498E2069C}" type="datetime1">
              <a:rPr lang="hu-HU" smtClean="0"/>
              <a:t>2024. 11. 24.</a:t>
            </a:fld>
            <a:endParaRPr lang="en-US" dirty="0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955FFD78-F2DE-5626-4B1B-56D49A0E5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Budapesti Pedagógiai Oktatási Központ</a:t>
            </a:r>
            <a:endParaRPr lang="en-US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A1BD83AB-75FB-2796-FCDC-96F722C9A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9</a:t>
            </a:fld>
            <a:endParaRPr lang="en-US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8E10378C-18E2-6925-6262-692D87D487D6}"/>
              </a:ext>
            </a:extLst>
          </p:cNvPr>
          <p:cNvSpPr txBox="1"/>
          <p:nvPr/>
        </p:nvSpPr>
        <p:spPr>
          <a:xfrm>
            <a:off x="265252" y="1348181"/>
            <a:ext cx="11408192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hu-HU"/>
            </a:defPPr>
            <a:lvl1pPr marL="450850" indent="-450850">
              <a:spcAft>
                <a:spcPts val="1200"/>
              </a:spcAft>
              <a:defRPr sz="3200">
                <a:solidFill>
                  <a:schemeClr val="accent2">
                    <a:lumMod val="20000"/>
                    <a:lumOff val="80000"/>
                  </a:schemeClr>
                </a:solidFill>
                <a:latin typeface="Century" panose="02040604050505020304" pitchFamily="18" charset="0"/>
              </a:defRPr>
            </a:lvl1pPr>
          </a:lstStyle>
          <a:p>
            <a:r>
              <a:rPr lang="hu-HU" dirty="0"/>
              <a:t>Globális megfigyelés: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dirty="0"/>
              <a:t>Mi volt jó / izgalmas az órában, amit fel is használna, kipróbálna?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dirty="0"/>
              <a:t>Mi nem volt világos?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dirty="0"/>
              <a:t>Miről szeretne további felvilágosítást kapni?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dirty="0"/>
              <a:t>Mi az, aminél kíváncsi, miért úgy csináltam?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dirty="0"/>
              <a:t>Van-e valami javaslata? Mi az, amit máshogy csinálna, és hogyan?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16671136-CCC9-EB63-45AD-CD0E541E0784}"/>
              </a:ext>
            </a:extLst>
          </p:cNvPr>
          <p:cNvSpPr txBox="1"/>
          <p:nvPr/>
        </p:nvSpPr>
        <p:spPr>
          <a:xfrm>
            <a:off x="3048000" y="556552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hu-HU"/>
            </a:defPPr>
            <a:lvl1pPr algn="ctr" fontAlgn="base">
              <a:defRPr sz="3200" b="0" i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Century" panose="02040604050505020304" pitchFamily="18" charset="0"/>
              </a:defRPr>
            </a:lvl1pPr>
          </a:lstStyle>
          <a:p>
            <a:r>
              <a:rPr lang="hu-HU" dirty="0"/>
              <a:t>Hospitálások</a:t>
            </a:r>
          </a:p>
        </p:txBody>
      </p:sp>
    </p:spTree>
    <p:extLst>
      <p:ext uri="{BB962C8B-B14F-4D97-AF65-F5344CB8AC3E}">
        <p14:creationId xmlns:p14="http://schemas.microsoft.com/office/powerpoint/2010/main" val="1121046946"/>
      </p:ext>
    </p:extLst>
  </p:cSld>
  <p:clrMapOvr>
    <a:masterClrMapping/>
  </p:clrMapOvr>
</p:sld>
</file>

<file path=ppt/theme/theme1.xml><?xml version="1.0" encoding="utf-8"?>
<a:theme xmlns:a="http://schemas.openxmlformats.org/drawingml/2006/main" name="Mélység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PPOK_sablon_2020_16x9.potx" id="{B3B4F1E9-506A-4194-9EAD-0F0802AB0794}" vid="{F76BC07B-8434-49E1-81B7-61E8319161AD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</TotalTime>
  <Words>1202</Words>
  <Application>Microsoft Office PowerPoint</Application>
  <PresentationFormat>Szélesvásznú</PresentationFormat>
  <Paragraphs>250</Paragraphs>
  <Slides>27</Slides>
  <Notes>27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27</vt:i4>
      </vt:variant>
    </vt:vector>
  </HeadingPairs>
  <TitlesOfParts>
    <vt:vector size="35" baseType="lpstr">
      <vt:lpstr>Aptos</vt:lpstr>
      <vt:lpstr>Arial</vt:lpstr>
      <vt:lpstr>Calibri</vt:lpstr>
      <vt:lpstr>Century</vt:lpstr>
      <vt:lpstr>Corbel</vt:lpstr>
      <vt:lpstr>Courier New</vt:lpstr>
      <vt:lpstr>Lucida Sans</vt:lpstr>
      <vt:lpstr>Mélység</vt:lpstr>
      <vt:lpstr>Őszi Pedagógiai Módszertani Napok</vt:lpstr>
      <vt:lpstr>Reflektálás, azaz az óramegbeszélések vezetése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Vid Zsuzsanna</dc:creator>
  <cp:lastModifiedBy>Vid Zsuzsanna</cp:lastModifiedBy>
  <cp:revision>2</cp:revision>
  <dcterms:created xsi:type="dcterms:W3CDTF">2024-10-30T10:37:41Z</dcterms:created>
  <dcterms:modified xsi:type="dcterms:W3CDTF">2024-11-24T14:32:42Z</dcterms:modified>
</cp:coreProperties>
</file>